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0000"/>
  </p:normalViewPr>
  <p:slideViewPr>
    <p:cSldViewPr snapToGrid="0" snapToObjects="1">
      <p:cViewPr varScale="1">
        <p:scale>
          <a:sx n="67" d="100"/>
          <a:sy n="67" d="100"/>
        </p:scale>
        <p:origin x="15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1936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someone we love is about to leave us, we listen differently. A mother's final blessing, a father's last phone call, a grandmother's whispered counsel from a hospital bed: we hold these words for the rest of our lives. Last words tell us what mattered most to the person who spoke them. The book of Acts opens with the last words of Jesus. (Preacher note: this sermon is being preached today in Seventh-day Adventist congregations around the world as our church launches OneVoice27: Mission for All. At an average pace it runs about thirty minutes. Preach it as your own, in your own voice, with the faces of your own congregation before you. All Scripture quotations are from the New King James Version.)</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me tell you what God did with far weaker tools. In 1998, our church broadcast a series of meetings by satellite from a university church in Michigan. In the city of Brno, in the Czech Republic, a young Adventist named Rosta Klima had befriended a group of skinheads through volleyball. Curious about his faith, those young men began gathering in an apartment at half past one in the morning to watch the meetings over the early internet, in English, on a slow connection. When the appeal was made, seventeen of them gave their hearts to Jesus. That was the internet of 1998. Today more than half the human family carries a connected screen through every waking hour. People who would never enter a church building will scroll past your words tonight. So hear this plainly: your social media account is a pulpit. When you share, in your own honest words, what Jesus means to you, your testimony can travel in seconds across borders that missionaries have prayed at for decades. The apostle John gave us the pattern: 'that which we have seen and heard we declare to you' (1 John 1:3).</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honest question rises: if a testimony can travel through screens, wires, and satellites, where does the power of the Holy Spirit travel with it? Can the Holy Spirit work through a video? Mission is supernatural. Jesus said of the Spirit, 'when He has come, He will convict the world of sin, and of righteousness, and of judgment' (John 16:8). Conviction is His work alone. We can inform a mind; only the Spirit can awaken a soul. But pay close attention: God already possesses all the power He needs to reach the whole world. He is so sovereign that He could override any human heart so completely that the person would never detect it. But God declines to do that because He is love, and love refuses to force its way in. 'Behold, I stand at the door and knock' (Revelation 3:20). Think of a surgeon. Twenty years of skill, instruments sterilized, the operating room ready — yet before she may lift a single instrument, she must have the patient's consent. Consent adds nothing to her skill. It adds the right to use the skill she already has. Power and authority are two different things. God has all the power. What He seeks from us is the legitimacy to use it in a human heart. Where does that legitimacy come from? From love — and love comes only through people. 'The Holy Spirit has come upon YOU.' He fills fishermen and grandmothers, students and children. He does not fall upon cameras or computers, and no AI machine has ever prayed a prayer that heaven answered. A screen can carry a message; only a person can love. So when a video reaches a stranger's phone, heaven asks: who loved this person? Did intercessors pray over this work? Imagine two seeds side by side in your palm — same size, same color. One is alive; the other was boiled an hour ago. Plant them both, and only one becomes a tree, because life was inside it before it touched the soil. Two videos can sit side by side on the same platform, identical on the screen — but only one carries life, because behind it stood people filled with the Holy Spirit who loved the strangers on the other side of the lens and prayed for them before the camera ever turned on. God works through us, and not around us. So love people, and make media that flows from that love. Pray before you write. Pray before you record. Pray for the person who will one day press play.</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God has all the power. What He seeks from us is the legitimacy to use it in a human heart — and that legitimacy comes from love, and love comes only through people. A screen can carry a message; an AI model can generate the text; but only a person can love. Eloquence without love is noise, and noise gives the Spirit nothing to work with. Love gives God the legitimacy to act. He has chosen something better than needing us: He works through us, and not around us. When we pray and love, we place in His hands the legitimacy He needs to honor our freedom. What happens in the unseen world as your content travels matters more than anything that happens on the screen.</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Which brings me, at last, to this special day when every Adventist congregation is celebrating the launch of what could become the largest proclamation of the eternal gospel since the first century. In September 2027, it will be two thousand years since a carpenter from Nazareth waded into the Jordan River to be baptized. Luke tells us that as Jesus prayed, heaven was opened, the Holy Spirit descended upon Him like a dove, and the Father's voice declared, 'You are My beloved Son; in You I am well pleased' (Luke 3:21, 22). Peter later summed up everything that followed: 'God anointed Jesus of Nazareth with the Holy Spirit and with power, who went about doing good' (Acts 10:38). The public ministry of Jesus began when the Spirit came upon Him. Two thousand years later, ours begins the same way. To mark that anniversary, the Seventh-day Adventist Church has set apart September 2027 for a united, worldwide lifting up of Jesus the Messiah. The initiative is called OneVoice27: Mission for All. More than twenty-three million members in more than one hundred eighty thousand congregations are being invited to proclaim the Savior together: on television and radio, in books and Bible studies, in public meetings and living rooms, and across the screens and feeds where our neighbors already spend their days. The theme comes from Revelation 21:5: 'Behold, I make all things new.' Today, Sabbath, September 5, 2026, is the global launch. We are called to pray, alone and together, for the outpouring of the Holy Spirit. We are called to study Daniel and Revelation until we see the Messiah standing at the center of every prophecy. We are called to walk slowly through the four Gospels and The Desire of Ages until the face of Jesus fills our vision. Your church will hear more in the weeks ahead, and you can explore everything at onevoice27.org.</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will one initiative become one voice? Paul drew the plan long ago. 'Whoever calls on the name of the LORD shall be saved' (Romans 10:13). Then he traced that promise backward, link by link: 'How then shall they call on Him in whom they have not believed? And how shall they believe in Him of whom they have not heard? And how shall they hear without a preacher? And how shall they preach unless they are sent?' (Romans 10:14, 15). Between heaven's promise and one person's salvation runs a chain, and every link in it is an ordinary believer. Some of us will go, across the city or across the world. Some will preach, in pulpits, in small groups, at kitchen tables, on social media. Some will create: filming, writing, editing, translating, designing, so that the gospel arrives in every language wearing local clothes. Some will send, giving so that others can go — and heaven measures such gifts by the love behind them, for Jesus said a widow's two small coins outweighed everything the wealthy poured into the treasury (Mark 12:43, 44). Some will intercede, praying by name for people they may never meet on this earth. And some will open their homes and their churches, ready to welcome the men and women the Spirit brings to the door. Paul finished the chain with a strange and lovely compliment: 'How beautiful are the feet of those who preach the gospel of peace' (Romans 10:15). Feet, the humblest members of the body, are called beautiful in heaven. In this movement there are no unimportant links. There is a place for every member, every age, every gift, and every voice.</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I invite you to three small commitments, and I ask you to treat them as sacred. First, beginning today, ask God every day for the Holy Spirit, because Jesus promised, 'how much more will your heavenly Father give the Holy Spirit to those who ask Him!' (Luke 11:13). Second, before you sleep tonight, write down the name you brought to mind earlier, that one person from your Jerusalem, and pray for them by name every day this week. Third, sometime before next Sabbath, share one honest word about Jesus, across a table or across the internet: a verse that inspired or comforted you, an answered prayer, a sentence about what He means to you. That is one prayer, one name, and one word of witness. Small seeds, planted in Spirit-soaked soil, become harvests that astonish even the sowers. Notice what this invitation asks of you, and what it promises. It asks for your willingness. It promises the power: 'You shall receive power when the Holy Spirit has come upon you.' God carries the weight of this mission on His own shoulders; He simply refuses to do it without us. That is grace. Being included in the closing work of the gospel is one of the greatest gifts heaven could give this generation.</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one more thing on the Mount of Olives, and it is the best thing of all. As Jesus rose and the cloud received Him, the disciples stood staring into the sky. Two angels appeared beside them with a promise: 'This same Jesus, who was taken up from you into heaven, will so come in like manner as you saw Him go into heaven' (Acts 1:11). The last sentence of Jesus gave the church a map. The first sentence of the angels gave the church a hope. And Jesus Himself had already joined the two together: 'And this gospel of the kingdom will be preached in all the world as a witness to all the nations, and then the end will come' (Matthew 24:14). Do you see it? The map of Acts 1:8 ends at the end of the earth, and that is exactly where the promise of Acts 1:11 begins. When the love of God, carried by Spirit-filled people, has traveled every circle of the map, the sky will open once more. He will gather His family from every nation, tribe, tongue, and people and take us home to live and reign with Him for a thousand years (Revelation 20:6). And when those thousand years are complete and the Holy City descends out of heaven, God Himself will dwell with us, and He 'will wipe away every tear from their eyes; there shall be no more death, nor sorrow, nor crying. There shall be no more pain, for the former things have passed away' (Revelation 21:3, 4).</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the words of our theme will be fulfilled before our eyes: 'Behold, I make all things new.' Until that day, we have our assignment, and we have His promise. From this room, to our streets, to the old lines we will cross in His love, to the sails we will raise over the silent places of the earth, we go together, one church with one voice, in the power of the Holy Spirit and with gratitude for His grace. Our task is to help everyone we know to see that Jesus will make all things new. May we be found faithful. Come, Lord Jesus. Amen.</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Forty days after the resurrection, the disciples stood with Him on the Mount of Olives and asked the question that had burned in them for years: 'Lord, will You at this time restore the kingdom to Israel?' (Acts 1:6). After three and a half years with Jesus, after the cross, after the empty tomb, they were still dreaming of thrones in Jerusalem and the defeat of Rome. Jesus lifted their eyes to something far greater. Listen to His answer, because these are some of the final recorded words He spoke before being taken up to heaven. Then, while they watched, He was taken up, and a cloud received Him out of their sight.</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you shall receive power when the Holy Spirit has come upon you; and you shall be witnesses to Me in Jerusalem, and in all Judea and Samaria, and to the end of the earth' (Acts 1:8). When the Maker of heaven and earth chooses His last sentence, every word matters: power, witness, Jerusalem, Judea, Samaria, the end of the earth. This morning I want to walk through that sentence with you, because it is a map. And I want to tell you something wonderful: at this very hour, in thousands of pulpits across the world, in scores of languages, Adventist congregations like ours are talking about this same verse. Before we finish today, you will understand why.</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 with the first word of the promise: power. The disciples knew about power — the power of Rome, of soldiers and taxes and crosses on hillsides. Jesus promised them power of a completely different order. Ten days later it came. On the day of Pentecost there was a sound like a rushing mighty wind, there were tongues as of fire, and the disciples began to speak in other languages as the Spirit gave them utterance (Acts 2:1–4). Jerusalem was crowded with pilgrims from every nation under heaven, and the crowd was amazed: 'And how is it that we hear, each in our own language in which we were born?' (Acts 2:8). Think about what happened in that miracle. Heaven translated. God reached each listener in their mother tongue, the language their mother sang to them in. The very first act of the Spirit-filled church was to carry the good news across a barrier and deliver it to people where they were. That is what love does. Love learns your language. Love comes to your side of the street.</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watch what the power kept doing. Fifty days earlier, Peter had denied his Lord because a servant girl asked him a question. After Pentecost, that same Peter stood before the council that condemned Jesus, and they 'saw the boldness of Peter and John... and they realized that they had been with Jesus' (Acts 4:13). The believers sold possessions to care for one another, opened their homes, ate together 'with gladness and simplicity of heart' (Acts 2:46), and the Lord kept adding to their number daily. Wind and fire were the signs. What, then, was the substance? Paul tells us plainly: 'the love of God has been poured out in our hearts by the Holy Spirit who was given to us' (Romans 5:5). And when he lists the fruit of the Spirit, love stands first: 'But the fruit of the Spirit is love, joy, peace...' (Galatians 5:22). Love is the first fruit of the Spirit and the gift beneath every other gift, for 'the greatest of these is love' (1 Corinthians 13:13). Here is the heart of my message this morning: the power of the Holy Spirit is the ability to love without restriction. Boldness is love that refuses to stay silent. Generosity is love that puts others first. Courage is love that walks toward danger for someone else's sake. Mission is love that refuses to settle for comfort. When the Spirit of God fills a human heart, He pours the love of God into it, and the love of God has never respected the borders we draw on a map.</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understand what kind of love this is, because it takes the long view. 'For God so loved the world that He gave His only begotten Son, that whoever believes in Him should not perish but have everlasting life' (John 3:16). God's love aims at eternity. A moment's comfort is easy to give; the world offers it constantly, and it evaporates by morning. The love the Spirit pours into us wants something far greater for people: it wants them alive a thousand years from now, and a million years after that. So this love will sometimes say a hard thing gently. It will keep speaking of Jesus when silence would be more comfortable, because it refuses to trade a person's forever for a pleasant afternoon. Every person you will meet this week is a candidate for eternal life. To love them without restriction is to love them all the way into forever. To love them is to be willing to sacrifice your reputation. To love them is to forget about yourself entirely. And we are not capable of generating this kind of love. Only the Holy Spirit can do that within us. That is why Jesus attached a map to the promise. Jerusalem, Judea, Samaria, the end of the earth. Each circle on that map measures how far the Spirit has carried our love. So let us travel the map together.</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Jerusalem was where the disciples were standing. It was home, the city of their friends and their memories, and the city where their Lord had been crucified only weeks before. Witness begins at home, and home can be the hardest place of all, because the people of our Jerusalem know us. They have seen our tempers and our failures. They remember who we were before we met Jesus. And yet this is where the Spirit begins. When the love of God is poured into a heart, the first evidence appears at close range: in how a husband speaks to his wife, in how a mother listens to her teenager, in the patience we show a difficult neighbor or the person at the next desk or the next market stall. Scripture tells us these people are near us by design. Paul preached in Athens that God 'has determined their preappointed times and the boundaries of their dwellings, so that they should seek the Lord' (Acts 17:26, 27). You live on your street on purpose. You work where you work on purpose. The people within reach of your voice have been entrusted to you. God placed a witness in their neighborhood, and the witness is you. So who is your Jerusalem? The relative who no longer comes to church. The coworker carrying a grief you can see in her eyes. The young man at the shop who always asks how you are. Bring one face to mind now and hold it, because before we finish today I will ask you to do something small and sacred about that person. Jesus said, 'By this all will know that you are My disciples, if you have love for one another' (John 13:35).</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map widens. 'In all Judea' meant the disciples' own region and people: villages further out, towns they had never visited, strangers who shared their language and their faith. For us, Judea is our district, our city, our country. These are people like us who simply live beyond our daily reach, and loving them costs effort, time, data, and shoe leather. Then Jesus said a word that must have made them flinch: Samaria. Between Jews and Samaritans stood centuries of rivalry, suspicion, and contempt. Many travelers would cross the Jordan and take the long way around just to avoid Samaritan soil. Samaria was near in distance and far in every other way. And Jesus put Samaria in His final sentence. The Spirit made it happen. In Acts 8, Philip went down to a city of Samaria and preached Christ, and Luke records the result in one shining line: 'And there was great joy in that city' (Acts 8:8). In Acts 10, God worked on Peter with a rooftop vision before he would enter the home of Cornelius, an officer of the occupying army. Standing in that Gentile house, Peter confessed how far the Spirit had stretched him: 'God has shown me that I should not call any man common or unclean' (Acts 10:28). Every congregation has a Samaria. You know where the old lines run in your own community: lines of language and tribe, of class and caste, of religion and politics. Left to ourselves, we keep those lines exactly where we found them. Filled with the Spirit, we find ourselves walking across them. After all, 'we love Him because He first loved us' (1 John 4:19), and He loved us when we were on the wrong side of every line. Notice the pattern: this love came to the disciples as a gift. They prayed, they received the Spirit, and the Spirit kept enlarging their hearts, circle by circle. The same offer stands for us this morning.</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the last circle, the widest one: 'and to the end of the earth.' For the disciples, that phrase meant the edges of the Roman map. We can see what they could only imagine, and we know something that should move every one of us: billions of people alive today have never once heard the gospel of Jesus. Whole people groups live with no church in their town, no Bible in their language, no friend who knows the Savior's story. They are born, they marry, they work, they grieve, and they die without ever hearing that God so loved them that He gave His only Son. They are the reason Jesus' sentence refuses to end at our city limits. The gospel of Jesus is for 'every nation, tribe, tongue, and people' (Revelation 14:6), and heaven will settle for nothing smaller. For most of Christian history, an ordinary church member could pray for the ends of the earth and give toward the ends of the earth, while only a few could go. Distance decided everything. Ships took months. Letters took longer. Our generation is the first in the history of the world for which distance has surrendered. The device in your pocket can carry your witness, this afternoon, to places no missionary has ever been allowed to enter. And this is the greatest responsibility of all, because these are the people no one else will reach. Your Jerusalem has other churches in it. Your Judea has pastors and members already at work. The ends of the earth are waiting for a church whose love has grown to the full size of the map.</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7041A"/>
        </a:solidFill>
        <a:effectLst/>
      </p:bgPr>
    </p:bg>
    <p:spTree>
      <p:nvGrpSpPr>
        <p:cNvPr id="1" name=""/>
        <p:cNvGrpSpPr/>
        <p:nvPr/>
      </p:nvGrpSpPr>
      <p:grpSpPr>
        <a:xfrm>
          <a:off x="0" y="0"/>
          <a:ext cx="0" cy="0"/>
          <a:chOff x="0" y="0"/>
          <a:chExt cx="0" cy="0"/>
        </a:xfrm>
      </p:grpSpPr>
      <p:pic>
        <p:nvPicPr>
          <p:cNvPr id="7" name="Copied Picture 901">
            <a:extLst>
              <a:ext uri="{FF2B5EF4-FFF2-40B4-BE49-F238E27FC236}">
                <a16:creationId xmlns:a16="http://schemas.microsoft.com/office/drawing/2014/main" id="{BDA3093D-EA67-2265-1989-321628FFA603}"/>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3" name="Text 0"/>
          <p:cNvSpPr/>
          <p:nvPr/>
        </p:nvSpPr>
        <p:spPr>
          <a:xfrm>
            <a:off x="1047650" y="4683639"/>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ONEVOICE27 GLOBAL LAUNCH · SERMON</a:t>
            </a:r>
            <a:endParaRPr lang="en-US" sz="1950" dirty="0"/>
          </a:p>
        </p:txBody>
      </p:sp>
      <p:sp>
        <p:nvSpPr>
          <p:cNvPr id="4" name="Text 1"/>
          <p:cNvSpPr/>
          <p:nvPr/>
        </p:nvSpPr>
        <p:spPr>
          <a:xfrm>
            <a:off x="1047650" y="5360390"/>
            <a:ext cx="17811866" cy="1048416"/>
          </a:xfrm>
          <a:prstGeom prst="rect">
            <a:avLst/>
          </a:prstGeom>
          <a:noFill/>
          <a:ln/>
        </p:spPr>
        <p:txBody>
          <a:bodyPr wrap="square" lIns="25400" tIns="25400" rIns="25400" bIns="25400" rtlCol="0" anchor="t">
            <a:normAutofit lnSpcReduction="10000"/>
          </a:bodyPr>
          <a:lstStyle/>
          <a:p>
            <a:pPr marL="0" indent="0" algn="l">
              <a:lnSpc>
                <a:spcPct val="83480"/>
              </a:lnSpc>
              <a:buNone/>
            </a:pPr>
            <a:r>
              <a:rPr lang="en-US" sz="7800" b="1" kern="0" spc="-195" dirty="0">
                <a:solidFill>
                  <a:srgbClr val="FFFFFF"/>
                </a:solidFill>
                <a:latin typeface="Montserrat" pitchFamily="34" charset="0"/>
                <a:ea typeface="Montserrat" pitchFamily="34" charset="-122"/>
                <a:cs typeface="Montserrat" pitchFamily="34" charset="-120"/>
              </a:rPr>
              <a:t>LOVE </a:t>
            </a:r>
            <a:r>
              <a:rPr lang="en-US" sz="7800" b="1" kern="0" spc="-195"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WITHOUT BORDERS</a:t>
            </a:r>
            <a:endParaRPr lang="en-US" sz="7800" dirty="0"/>
          </a:p>
        </p:txBody>
      </p:sp>
      <p:sp>
        <p:nvSpPr>
          <p:cNvPr id="5" name="Text 2"/>
          <p:cNvSpPr/>
          <p:nvPr/>
        </p:nvSpPr>
        <p:spPr>
          <a:xfrm>
            <a:off x="1047650" y="6675414"/>
            <a:ext cx="17811866" cy="524917"/>
          </a:xfrm>
          <a:prstGeom prst="rect">
            <a:avLst/>
          </a:prstGeom>
          <a:noFill/>
          <a:ln/>
        </p:spPr>
        <p:txBody>
          <a:bodyPr wrap="square" lIns="25400" tIns="25400" rIns="25400" bIns="25400" rtlCol="0" anchor="t">
            <a:normAutofit/>
          </a:bodyPr>
          <a:lstStyle/>
          <a:p>
            <a:pPr marL="0" indent="0" algn="l">
              <a:lnSpc>
                <a:spcPct val="103702"/>
              </a:lnSpc>
              <a:buNone/>
            </a:pPr>
            <a:r>
              <a:rPr lang="en-US" sz="2700" dirty="0">
                <a:solidFill>
                  <a:srgbClr val="FFFFFF">
                    <a:alpha val="82000"/>
                  </a:srgbClr>
                </a:solidFill>
                <a:latin typeface="Noto Sans Medium" pitchFamily="34" charset="0"/>
                <a:ea typeface="Noto Sans Medium" pitchFamily="34" charset="-122"/>
                <a:cs typeface="Noto Sans Medium" pitchFamily="34" charset="-120"/>
              </a:rPr>
              <a:t>Acts 1:8 · Sabbath, September 5, 2026</a:t>
            </a:r>
            <a:endParaRPr lang="en-US" sz="2700" dirty="0"/>
          </a:p>
        </p:txBody>
      </p:sp>
      <p:pic>
        <p:nvPicPr>
          <p:cNvPr id="6" name="Image 1" descr="preencoded.png"/>
          <p:cNvPicPr>
            <a:picLocks noChangeAspect="1"/>
          </p:cNvPicPr>
          <p:nvPr/>
        </p:nvPicPr>
        <p:blipFill>
          <a:blip r:embed="rId4"/>
          <a:stretch>
            <a:fillRect/>
          </a:stretch>
        </p:blipFill>
        <p:spPr>
          <a:xfrm>
            <a:off x="1047650" y="9178598"/>
            <a:ext cx="1481318" cy="53328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07041A"/>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057A72A-FC4D-5239-4499-0613243254CC}"/>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Text 0"/>
          <p:cNvSpPr/>
          <p:nvPr/>
        </p:nvSpPr>
        <p:spPr>
          <a:xfrm>
            <a:off x="1047650" y="2135407"/>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BRNO, CZECH REPUBLIC · 1998</a:t>
            </a:r>
            <a:endParaRPr lang="en-US" sz="1950" dirty="0"/>
          </a:p>
        </p:txBody>
      </p:sp>
      <p:sp>
        <p:nvSpPr>
          <p:cNvPr id="3" name="Text 1"/>
          <p:cNvSpPr/>
          <p:nvPr/>
        </p:nvSpPr>
        <p:spPr>
          <a:xfrm>
            <a:off x="1047650" y="2888293"/>
            <a:ext cx="17811866" cy="1943141"/>
          </a:xfrm>
          <a:prstGeom prst="rect">
            <a:avLst/>
          </a:prstGeom>
          <a:noFill/>
          <a:ln/>
        </p:spPr>
        <p:txBody>
          <a:bodyPr wrap="square" lIns="25400" tIns="25400" rIns="25400" bIns="25400" rtlCol="0" anchor="t">
            <a:normAutofit lnSpcReduction="10000"/>
          </a:bodyPr>
          <a:lstStyle/>
          <a:p>
            <a:pPr marL="0" indent="0" algn="l">
              <a:lnSpc>
                <a:spcPct val="81872"/>
              </a:lnSpc>
              <a:buNone/>
            </a:pPr>
            <a:r>
              <a:rPr lang="en-US" sz="15000" b="1" kern="0" spc="-300"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17</a:t>
            </a:r>
            <a:endParaRPr lang="en-US" sz="15000" dirty="0"/>
          </a:p>
        </p:txBody>
      </p:sp>
      <p:sp>
        <p:nvSpPr>
          <p:cNvPr id="4" name="Text 2"/>
          <p:cNvSpPr/>
          <p:nvPr/>
        </p:nvSpPr>
        <p:spPr>
          <a:xfrm>
            <a:off x="1047650" y="5021907"/>
            <a:ext cx="8774535" cy="1495126"/>
          </a:xfrm>
          <a:prstGeom prst="rect">
            <a:avLst/>
          </a:prstGeom>
          <a:noFill/>
          <a:ln/>
        </p:spPr>
        <p:txBody>
          <a:bodyPr wrap="square" lIns="25400" tIns="25400" rIns="25400" bIns="25400" rtlCol="0" anchor="t">
            <a:normAutofit/>
          </a:bodyPr>
          <a:lstStyle/>
          <a:p>
            <a:pPr marL="0" indent="0" algn="l">
              <a:lnSpc>
                <a:spcPct val="110849"/>
              </a:lnSpc>
              <a:buNone/>
            </a:pPr>
            <a:r>
              <a:rPr lang="en-US" sz="2550" dirty="0">
                <a:solidFill>
                  <a:srgbClr val="FFFFFF">
                    <a:alpha val="88000"/>
                  </a:srgbClr>
                </a:solidFill>
                <a:latin typeface="Noto Sans Medium" pitchFamily="34" charset="0"/>
                <a:ea typeface="Noto Sans Medium" pitchFamily="34" charset="-122"/>
                <a:cs typeface="Noto Sans Medium" pitchFamily="34" charset="-120"/>
              </a:rPr>
              <a:t>young men gave their hearts to Jesus — gathered at 1:30 a.m. around a slow internet connection, watching satellite meetings in English.</a:t>
            </a:r>
            <a:endParaRPr lang="en-US" sz="2550" dirty="0"/>
          </a:p>
        </p:txBody>
      </p:sp>
      <p:sp>
        <p:nvSpPr>
          <p:cNvPr id="5" name="Text 3"/>
          <p:cNvSpPr/>
          <p:nvPr/>
        </p:nvSpPr>
        <p:spPr>
          <a:xfrm>
            <a:off x="1047650" y="6936078"/>
            <a:ext cx="9355888" cy="1253348"/>
          </a:xfrm>
          <a:prstGeom prst="rect">
            <a:avLst/>
          </a:prstGeom>
          <a:noFill/>
          <a:ln/>
        </p:spPr>
        <p:txBody>
          <a:bodyPr wrap="square" lIns="25400" tIns="25400" rIns="25400" bIns="25400" rtlCol="0" anchor="t">
            <a:normAutofit lnSpcReduction="10000"/>
          </a:bodyPr>
          <a:lstStyle/>
          <a:p>
            <a:pPr marL="0" indent="0" algn="l">
              <a:lnSpc>
                <a:spcPct val="91002"/>
              </a:lnSpc>
              <a:buNone/>
            </a:pPr>
            <a:r>
              <a:rPr lang="en-US" sz="4350" b="1" kern="0" spc="-87" dirty="0">
                <a:solidFill>
                  <a:srgbClr val="FFFFFF"/>
                </a:solidFill>
                <a:latin typeface="Montserrat" pitchFamily="34" charset="0"/>
                <a:ea typeface="Montserrat" pitchFamily="34" charset="-122"/>
                <a:cs typeface="Montserrat" pitchFamily="34" charset="-120"/>
              </a:rPr>
              <a:t>YOUR SOCIAL MEDIA ACCOUNT IS </a:t>
            </a:r>
            <a:r>
              <a:rPr lang="en-US" sz="4350" b="1" kern="0" spc="-87"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A PULPIT.</a:t>
            </a:r>
            <a:endParaRPr lang="en-US" sz="43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5175508" y="1698641"/>
            <a:ext cx="7936889" cy="371992"/>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HEAVEN'S QUESTION ABOUT EVERY VIDEO</a:t>
            </a:r>
            <a:endParaRPr lang="en-US" sz="1950" dirty="0"/>
          </a:p>
        </p:txBody>
      </p:sp>
      <p:sp>
        <p:nvSpPr>
          <p:cNvPr id="4" name="Text 2"/>
          <p:cNvSpPr/>
          <p:nvPr/>
        </p:nvSpPr>
        <p:spPr>
          <a:xfrm>
            <a:off x="4196827" y="2451528"/>
            <a:ext cx="9894252" cy="2824498"/>
          </a:xfrm>
          <a:prstGeom prst="rect">
            <a:avLst/>
          </a:prstGeom>
          <a:noFill/>
          <a:ln/>
        </p:spPr>
        <p:txBody>
          <a:bodyPr wrap="square" lIns="25400" tIns="25400" rIns="25400" bIns="25400" rtlCol="0" anchor="t">
            <a:normAutofit/>
          </a:bodyPr>
          <a:lstStyle/>
          <a:p>
            <a:pPr marL="0" indent="0" algn="ctr">
              <a:lnSpc>
                <a:spcPct val="87278"/>
              </a:lnSpc>
              <a:buNone/>
            </a:pPr>
            <a:r>
              <a:rPr lang="en-US" sz="6900" b="1" kern="0" spc="-138"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WHO LOVED THE PERSON WATCHING?</a:t>
            </a:r>
            <a:endParaRPr lang="en-US" sz="6900" dirty="0"/>
          </a:p>
        </p:txBody>
      </p:sp>
      <p:sp>
        <p:nvSpPr>
          <p:cNvPr id="5" name="Text 3"/>
          <p:cNvSpPr/>
          <p:nvPr/>
        </p:nvSpPr>
        <p:spPr>
          <a:xfrm>
            <a:off x="5195809" y="5733220"/>
            <a:ext cx="7896124" cy="2247524"/>
          </a:xfrm>
          <a:prstGeom prst="rect">
            <a:avLst/>
          </a:prstGeom>
          <a:noFill/>
          <a:ln/>
        </p:spPr>
        <p:txBody>
          <a:bodyPr wrap="square" lIns="25400" tIns="25400" rIns="25400" bIns="25400" rtlCol="0" anchor="t">
            <a:normAutofit/>
          </a:bodyPr>
          <a:lstStyle/>
          <a:p>
            <a:pPr marL="0" indent="0" algn="ctr">
              <a:lnSpc>
                <a:spcPct val="105893"/>
              </a:lnSpc>
              <a:buNone/>
            </a:pPr>
            <a:r>
              <a:rPr lang="en-US" sz="3000" i="1" dirty="0">
                <a:solidFill>
                  <a:srgbClr val="FFFFFF">
                    <a:alpha val="90000"/>
                  </a:srgbClr>
                </a:solidFill>
                <a:latin typeface="Noto Serif" pitchFamily="34" charset="0"/>
                <a:ea typeface="Noto Serif" pitchFamily="34" charset="-122"/>
                <a:cs typeface="Noto Serif" pitchFamily="34" charset="-120"/>
              </a:rPr>
              <a:t>"Though I speak with the tongues of men and of angels, but have not love, I have become sounding brass or a clanging cymbal."</a:t>
            </a:r>
            <a:endParaRPr lang="en-US" sz="3000" dirty="0"/>
          </a:p>
        </p:txBody>
      </p:sp>
      <p:sp>
        <p:nvSpPr>
          <p:cNvPr id="6" name="Text 4"/>
          <p:cNvSpPr/>
          <p:nvPr/>
        </p:nvSpPr>
        <p:spPr>
          <a:xfrm>
            <a:off x="7270516" y="8285502"/>
            <a:ext cx="3746874" cy="340689"/>
          </a:xfrm>
          <a:prstGeom prst="rect">
            <a:avLst/>
          </a:prstGeom>
          <a:noFill/>
          <a:ln/>
        </p:spPr>
        <p:txBody>
          <a:bodyPr wrap="square" lIns="25400" tIns="25400" rIns="25400" bIns="25400" rtlCol="0" anchor="t">
            <a:normAutofit/>
          </a:bodyPr>
          <a:lstStyle/>
          <a:p>
            <a:pPr marL="0" indent="0" algn="ctr">
              <a:buNone/>
            </a:pPr>
            <a:r>
              <a:rPr lang="en-US" sz="1800" b="1" kern="0" spc="108" dirty="0">
                <a:solidFill>
                  <a:srgbClr val="6BC7BC"/>
                </a:solidFill>
                <a:latin typeface="Noto Sans Black" pitchFamily="34" charset="0"/>
                <a:ea typeface="Noto Sans Black" pitchFamily="34" charset="-122"/>
                <a:cs typeface="Noto Sans Black" pitchFamily="34" charset="-120"/>
              </a:rPr>
              <a:t>1 CORINTHIANS 13:1 · NKJV</a:t>
            </a:r>
            <a:endParaRPr lang="en-US"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7041A"/>
        </a:solidFill>
        <a:effectLst/>
      </p:bgPr>
    </p:bg>
    <p:spTree>
      <p:nvGrpSpPr>
        <p:cNvPr id="1" name=""/>
        <p:cNvGrpSpPr/>
        <p:nvPr/>
      </p:nvGrpSpPr>
      <p:grpSpPr>
        <a:xfrm>
          <a:off x="0" y="0"/>
          <a:ext cx="0" cy="0"/>
          <a:chOff x="0" y="0"/>
          <a:chExt cx="0" cy="0"/>
        </a:xfrm>
      </p:grpSpPr>
      <p:sp>
        <p:nvSpPr>
          <p:cNvPr id="2" name="Text 0"/>
          <p:cNvSpPr/>
          <p:nvPr/>
        </p:nvSpPr>
        <p:spPr>
          <a:xfrm>
            <a:off x="4175358" y="2854057"/>
            <a:ext cx="9937028" cy="737512"/>
          </a:xfrm>
          <a:prstGeom prst="rect">
            <a:avLst/>
          </a:prstGeom>
          <a:noFill/>
          <a:ln/>
        </p:spPr>
        <p:txBody>
          <a:bodyPr wrap="square" lIns="25400" tIns="25400" rIns="25400" bIns="25400" rtlCol="0" anchor="t">
            <a:normAutofit/>
          </a:bodyPr>
          <a:lstStyle/>
          <a:p>
            <a:pPr marL="0" indent="0" algn="ctr">
              <a:lnSpc>
                <a:spcPct val="88212"/>
              </a:lnSpc>
              <a:buNone/>
            </a:pPr>
            <a:r>
              <a:rPr lang="en-US" sz="5100" b="1" kern="0" spc="-102" dirty="0">
                <a:solidFill>
                  <a:srgbClr val="FFFFFF"/>
                </a:solidFill>
                <a:latin typeface="Montserrat" pitchFamily="34" charset="0"/>
                <a:ea typeface="Montserrat" pitchFamily="34" charset="-122"/>
                <a:cs typeface="Montserrat" pitchFamily="34" charset="-120"/>
              </a:rPr>
              <a:t>GOD HAS ALL THE POWER.</a:t>
            </a:r>
            <a:endParaRPr lang="en-US" sz="5100" dirty="0"/>
          </a:p>
        </p:txBody>
      </p:sp>
      <p:sp>
        <p:nvSpPr>
          <p:cNvPr id="3" name="Text 1"/>
          <p:cNvSpPr/>
          <p:nvPr/>
        </p:nvSpPr>
        <p:spPr>
          <a:xfrm>
            <a:off x="4116056" y="3801116"/>
            <a:ext cx="10055795" cy="1798205"/>
          </a:xfrm>
          <a:prstGeom prst="rect">
            <a:avLst/>
          </a:prstGeom>
          <a:noFill/>
          <a:ln/>
        </p:spPr>
        <p:txBody>
          <a:bodyPr wrap="square" lIns="25400" tIns="25400" rIns="25400" bIns="25400" rtlCol="0" anchor="t">
            <a:normAutofit/>
          </a:bodyPr>
          <a:lstStyle/>
          <a:p>
            <a:pPr marL="0" indent="0" algn="ctr">
              <a:lnSpc>
                <a:spcPct val="86071"/>
              </a:lnSpc>
              <a:buNone/>
            </a:pPr>
            <a:r>
              <a:rPr lang="en-US" sz="6600" b="1" kern="0" spc="-132"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LOVE GIVES HIM THE LEGITIMACY TO ACT.</a:t>
            </a:r>
            <a:endParaRPr lang="en-US" sz="6600" dirty="0"/>
          </a:p>
        </p:txBody>
      </p:sp>
      <p:sp>
        <p:nvSpPr>
          <p:cNvPr id="4" name="Text 2"/>
          <p:cNvSpPr/>
          <p:nvPr/>
        </p:nvSpPr>
        <p:spPr>
          <a:xfrm>
            <a:off x="5255591" y="6018365"/>
            <a:ext cx="7776562" cy="1452575"/>
          </a:xfrm>
          <a:prstGeom prst="rect">
            <a:avLst/>
          </a:prstGeom>
          <a:noFill/>
          <a:ln/>
        </p:spPr>
        <p:txBody>
          <a:bodyPr wrap="square" lIns="25400" tIns="25400" rIns="25400" bIns="25400" rtlCol="0" anchor="t">
            <a:normAutofit/>
          </a:bodyPr>
          <a:lstStyle/>
          <a:p>
            <a:pPr marL="0" indent="0" algn="ctr">
              <a:lnSpc>
                <a:spcPct val="110212"/>
              </a:lnSpc>
              <a:buNone/>
            </a:pPr>
            <a:r>
              <a:rPr lang="en-US" sz="2475" dirty="0">
                <a:solidFill>
                  <a:srgbClr val="FFFFFF">
                    <a:alpha val="85000"/>
                  </a:srgbClr>
                </a:solidFill>
                <a:latin typeface="Noto Sans Medium" pitchFamily="34" charset="0"/>
                <a:ea typeface="Noto Sans Medium" pitchFamily="34" charset="-122"/>
                <a:cs typeface="Noto Sans Medium" pitchFamily="34" charset="-120"/>
              </a:rPr>
              <a:t>He works through us, not around us. Pray before you write. Pray before you record. Pray for the one who will press play.</a:t>
            </a:r>
            <a:endParaRPr lang="en-US" sz="2475"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068726"/>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ONEVOICE27 · MISSION FOR ALL</a:t>
            </a:r>
            <a:endParaRPr lang="en-US" sz="1950" dirty="0"/>
          </a:p>
        </p:txBody>
      </p:sp>
      <p:sp>
        <p:nvSpPr>
          <p:cNvPr id="4" name="Text 2"/>
          <p:cNvSpPr/>
          <p:nvPr/>
        </p:nvSpPr>
        <p:spPr>
          <a:xfrm>
            <a:off x="1047650" y="2821613"/>
            <a:ext cx="10646048" cy="2037048"/>
          </a:xfrm>
          <a:prstGeom prst="rect">
            <a:avLst/>
          </a:prstGeom>
          <a:noFill/>
          <a:ln/>
        </p:spPr>
        <p:txBody>
          <a:bodyPr wrap="square" lIns="25400" tIns="25400" rIns="25400" bIns="25400" rtlCol="0" anchor="t">
            <a:normAutofit/>
          </a:bodyPr>
          <a:lstStyle/>
          <a:p>
            <a:pPr marL="0" indent="0" algn="l">
              <a:lnSpc>
                <a:spcPct val="87486"/>
              </a:lnSpc>
              <a:buNone/>
            </a:pPr>
            <a:r>
              <a:rPr lang="en-US" sz="4950" b="1" kern="0" spc="-99" dirty="0">
                <a:solidFill>
                  <a:srgbClr val="FFFFFF"/>
                </a:solidFill>
                <a:latin typeface="Montserrat" pitchFamily="34" charset="0"/>
                <a:ea typeface="Montserrat" pitchFamily="34" charset="-122"/>
                <a:cs typeface="Montserrat" pitchFamily="34" charset="-120"/>
              </a:rPr>
              <a:t>HIS MINISTRY BEGAN WHEN THE SPIRIT CAME UPON HIM. </a:t>
            </a:r>
            <a:r>
              <a:rPr lang="en-US" sz="4950" b="1" kern="0" spc="-99"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OURS BEGINS THE SAME WAY.</a:t>
            </a:r>
            <a:endParaRPr lang="en-US" sz="4950" dirty="0"/>
          </a:p>
        </p:txBody>
      </p:sp>
      <p:sp>
        <p:nvSpPr>
          <p:cNvPr id="5" name="Shape 3"/>
          <p:cNvSpPr/>
          <p:nvPr/>
        </p:nvSpPr>
        <p:spPr>
          <a:xfrm>
            <a:off x="1047650" y="5315856"/>
            <a:ext cx="5245099" cy="2149265"/>
          </a:xfrm>
          <a:prstGeom prst="roundRect">
            <a:avLst>
              <a:gd name="adj" fmla="val 10636"/>
            </a:avLst>
          </a:prstGeom>
          <a:solidFill>
            <a:srgbClr val="FFFFFF">
              <a:alpha val="5000"/>
            </a:srgbClr>
          </a:solidFill>
          <a:ln w="10434">
            <a:solidFill>
              <a:srgbClr val="FFFFFF">
                <a:alpha val="14000"/>
              </a:srgbClr>
            </a:solidFill>
            <a:prstDash val="solid"/>
          </a:ln>
        </p:spPr>
        <p:txBody>
          <a:bodyPr/>
          <a:lstStyle/>
          <a:p>
            <a:endParaRPr lang="en-US"/>
          </a:p>
        </p:txBody>
      </p:sp>
      <p:sp>
        <p:nvSpPr>
          <p:cNvPr id="6" name="Text 4"/>
          <p:cNvSpPr/>
          <p:nvPr/>
        </p:nvSpPr>
        <p:spPr>
          <a:xfrm>
            <a:off x="1381868" y="5707135"/>
            <a:ext cx="5034330" cy="628606"/>
          </a:xfrm>
          <a:prstGeom prst="rect">
            <a:avLst/>
          </a:prstGeom>
          <a:noFill/>
          <a:ln/>
        </p:spPr>
        <p:txBody>
          <a:bodyPr wrap="square" lIns="25400" tIns="25400" rIns="25400" bIns="25400" rtlCol="0" anchor="t">
            <a:normAutofit lnSpcReduction="10000"/>
          </a:bodyPr>
          <a:lstStyle/>
          <a:p>
            <a:pPr marL="0" indent="0" algn="l">
              <a:lnSpc>
                <a:spcPct val="82026"/>
              </a:lnSpc>
              <a:buNone/>
            </a:pPr>
            <a:r>
              <a:rPr lang="en-US" sz="4650" b="1"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2,000</a:t>
            </a:r>
            <a:endParaRPr lang="en-US" sz="4650" dirty="0"/>
          </a:p>
        </p:txBody>
      </p:sp>
      <p:sp>
        <p:nvSpPr>
          <p:cNvPr id="7" name="Text 5"/>
          <p:cNvSpPr/>
          <p:nvPr/>
        </p:nvSpPr>
        <p:spPr>
          <a:xfrm>
            <a:off x="1381868" y="6430839"/>
            <a:ext cx="4713964" cy="681102"/>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8000"/>
                  </a:srgbClr>
                </a:solidFill>
                <a:latin typeface="Noto Sans Medium" pitchFamily="34" charset="0"/>
                <a:ea typeface="Noto Sans Medium" pitchFamily="34" charset="-122"/>
                <a:cs typeface="Noto Sans Medium" pitchFamily="34" charset="-120"/>
              </a:rPr>
              <a:t>years since Jesus' baptism in the Jordan · September 2027</a:t>
            </a:r>
            <a:endParaRPr lang="en-US" sz="1875" dirty="0"/>
          </a:p>
        </p:txBody>
      </p:sp>
      <p:sp>
        <p:nvSpPr>
          <p:cNvPr id="8" name="Shape 6"/>
          <p:cNvSpPr/>
          <p:nvPr/>
        </p:nvSpPr>
        <p:spPr>
          <a:xfrm>
            <a:off x="6521322" y="5315856"/>
            <a:ext cx="5245099" cy="2149265"/>
          </a:xfrm>
          <a:prstGeom prst="roundRect">
            <a:avLst>
              <a:gd name="adj" fmla="val 10636"/>
            </a:avLst>
          </a:prstGeom>
          <a:solidFill>
            <a:srgbClr val="FFFFFF">
              <a:alpha val="5000"/>
            </a:srgbClr>
          </a:solidFill>
          <a:ln w="10434">
            <a:solidFill>
              <a:srgbClr val="FFFFFF">
                <a:alpha val="14000"/>
              </a:srgbClr>
            </a:solidFill>
            <a:prstDash val="solid"/>
          </a:ln>
        </p:spPr>
        <p:txBody>
          <a:bodyPr/>
          <a:lstStyle/>
          <a:p>
            <a:endParaRPr lang="en-US"/>
          </a:p>
        </p:txBody>
      </p:sp>
      <p:sp>
        <p:nvSpPr>
          <p:cNvPr id="9" name="Text 7"/>
          <p:cNvSpPr/>
          <p:nvPr/>
        </p:nvSpPr>
        <p:spPr>
          <a:xfrm>
            <a:off x="6855540" y="5707135"/>
            <a:ext cx="5034330" cy="628606"/>
          </a:xfrm>
          <a:prstGeom prst="rect">
            <a:avLst/>
          </a:prstGeom>
          <a:noFill/>
          <a:ln/>
        </p:spPr>
        <p:txBody>
          <a:bodyPr wrap="square" lIns="25400" tIns="25400" rIns="25400" bIns="25400" rtlCol="0" anchor="t">
            <a:normAutofit lnSpcReduction="10000"/>
          </a:bodyPr>
          <a:lstStyle/>
          <a:p>
            <a:pPr marL="0" indent="0" algn="l">
              <a:lnSpc>
                <a:spcPct val="82026"/>
              </a:lnSpc>
              <a:buNone/>
            </a:pPr>
            <a:r>
              <a:rPr lang="en-US" sz="4650" b="1"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23M+</a:t>
            </a:r>
            <a:endParaRPr lang="en-US" sz="4650" dirty="0"/>
          </a:p>
        </p:txBody>
      </p:sp>
      <p:sp>
        <p:nvSpPr>
          <p:cNvPr id="10" name="Text 8"/>
          <p:cNvSpPr/>
          <p:nvPr/>
        </p:nvSpPr>
        <p:spPr>
          <a:xfrm>
            <a:off x="6855540" y="6430839"/>
            <a:ext cx="4713964" cy="681102"/>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8000"/>
                  </a:srgbClr>
                </a:solidFill>
                <a:latin typeface="Noto Sans Medium" pitchFamily="34" charset="0"/>
                <a:ea typeface="Noto Sans Medium" pitchFamily="34" charset="-122"/>
                <a:cs typeface="Noto Sans Medium" pitchFamily="34" charset="-120"/>
              </a:rPr>
              <a:t>members invited to proclaim the Savior together</a:t>
            </a:r>
            <a:endParaRPr lang="en-US" sz="1875" dirty="0"/>
          </a:p>
        </p:txBody>
      </p:sp>
      <p:sp>
        <p:nvSpPr>
          <p:cNvPr id="11" name="Shape 9"/>
          <p:cNvSpPr/>
          <p:nvPr/>
        </p:nvSpPr>
        <p:spPr>
          <a:xfrm>
            <a:off x="11994993" y="5315856"/>
            <a:ext cx="5245262" cy="2149265"/>
          </a:xfrm>
          <a:prstGeom prst="roundRect">
            <a:avLst>
              <a:gd name="adj" fmla="val 10636"/>
            </a:avLst>
          </a:prstGeom>
          <a:solidFill>
            <a:srgbClr val="FFFFFF">
              <a:alpha val="5000"/>
            </a:srgbClr>
          </a:solidFill>
          <a:ln w="10434">
            <a:solidFill>
              <a:srgbClr val="FFFFFF">
                <a:alpha val="14000"/>
              </a:srgbClr>
            </a:solidFill>
            <a:prstDash val="solid"/>
          </a:ln>
        </p:spPr>
        <p:txBody>
          <a:bodyPr/>
          <a:lstStyle/>
          <a:p>
            <a:endParaRPr lang="en-US"/>
          </a:p>
        </p:txBody>
      </p:sp>
      <p:sp>
        <p:nvSpPr>
          <p:cNvPr id="12" name="Text 10"/>
          <p:cNvSpPr/>
          <p:nvPr/>
        </p:nvSpPr>
        <p:spPr>
          <a:xfrm>
            <a:off x="12329211" y="5707135"/>
            <a:ext cx="5034509" cy="628606"/>
          </a:xfrm>
          <a:prstGeom prst="rect">
            <a:avLst/>
          </a:prstGeom>
          <a:noFill/>
          <a:ln/>
        </p:spPr>
        <p:txBody>
          <a:bodyPr wrap="square" lIns="25400" tIns="25400" rIns="25400" bIns="25400" rtlCol="0" anchor="t">
            <a:normAutofit lnSpcReduction="10000"/>
          </a:bodyPr>
          <a:lstStyle/>
          <a:p>
            <a:pPr marL="0" indent="0" algn="l">
              <a:lnSpc>
                <a:spcPct val="82026"/>
              </a:lnSpc>
              <a:buNone/>
            </a:pPr>
            <a:r>
              <a:rPr lang="en-US" sz="4650" b="1"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180K+</a:t>
            </a:r>
            <a:endParaRPr lang="en-US" sz="4650" dirty="0"/>
          </a:p>
        </p:txBody>
      </p:sp>
      <p:sp>
        <p:nvSpPr>
          <p:cNvPr id="13" name="Text 11"/>
          <p:cNvSpPr/>
          <p:nvPr/>
        </p:nvSpPr>
        <p:spPr>
          <a:xfrm>
            <a:off x="12329211" y="6430839"/>
            <a:ext cx="4714132" cy="681102"/>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8000"/>
                  </a:srgbClr>
                </a:solidFill>
                <a:latin typeface="Noto Sans Medium" pitchFamily="34" charset="0"/>
                <a:ea typeface="Noto Sans Medium" pitchFamily="34" charset="-122"/>
                <a:cs typeface="Noto Sans Medium" pitchFamily="34" charset="-120"/>
              </a:rPr>
              <a:t>congregations, in every nation, tribe, tongue, and people</a:t>
            </a:r>
            <a:endParaRPr lang="en-US" sz="1875" dirty="0"/>
          </a:p>
        </p:txBody>
      </p:sp>
      <p:sp>
        <p:nvSpPr>
          <p:cNvPr id="14" name="Text 12"/>
          <p:cNvSpPr/>
          <p:nvPr/>
        </p:nvSpPr>
        <p:spPr>
          <a:xfrm>
            <a:off x="1047650" y="7884115"/>
            <a:ext cx="17811866" cy="371992"/>
          </a:xfrm>
          <a:prstGeom prst="rect">
            <a:avLst/>
          </a:prstGeom>
          <a:noFill/>
          <a:ln/>
        </p:spPr>
        <p:txBody>
          <a:bodyPr wrap="square" lIns="25400" tIns="25400" rIns="25400" bIns="25400" rtlCol="0" anchor="t">
            <a:normAutofit/>
          </a:bodyPr>
          <a:lstStyle/>
          <a:p>
            <a:pPr marL="0" indent="0" algn="l">
              <a:buNone/>
            </a:pPr>
            <a:r>
              <a:rPr lang="en-US" sz="1950" dirty="0">
                <a:solidFill>
                  <a:srgbClr val="FFFFFF">
                    <a:alpha val="60000"/>
                  </a:srgbClr>
                </a:solidFill>
                <a:latin typeface="Noto Sans Medium" pitchFamily="34" charset="0"/>
                <a:ea typeface="Noto Sans Medium" pitchFamily="34" charset="-122"/>
                <a:cs typeface="Noto Sans Medium" pitchFamily="34" charset="-120"/>
              </a:rPr>
              <a:t>Explore everything at onevoice27.org</a:t>
            </a:r>
            <a:endParaRPr lang="en-US" sz="19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3509295" y="1819612"/>
            <a:ext cx="11269317" cy="371992"/>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6BC7BC"/>
                </a:solidFill>
                <a:latin typeface="Noto Sans Black" pitchFamily="34" charset="0"/>
                <a:ea typeface="Noto Sans Black" pitchFamily="34" charset="-122"/>
                <a:cs typeface="Noto Sans Black" pitchFamily="34" charset="-120"/>
              </a:rPr>
              <a:t>ROMANS 10:13–15 · EVERY LINK IS AN ORDINARY BELIEVER</a:t>
            </a:r>
            <a:endParaRPr lang="en-US" sz="1950" dirty="0"/>
          </a:p>
        </p:txBody>
      </p:sp>
      <p:sp>
        <p:nvSpPr>
          <p:cNvPr id="4" name="Text 2"/>
          <p:cNvSpPr/>
          <p:nvPr/>
        </p:nvSpPr>
        <p:spPr>
          <a:xfrm>
            <a:off x="4573315" y="2534349"/>
            <a:ext cx="9141113" cy="2136335"/>
          </a:xfrm>
          <a:prstGeom prst="rect">
            <a:avLst/>
          </a:prstGeom>
          <a:noFill/>
          <a:ln/>
        </p:spPr>
        <p:txBody>
          <a:bodyPr wrap="square" lIns="25400" tIns="25400" rIns="25400" bIns="25400" rtlCol="0" anchor="t">
            <a:normAutofit/>
          </a:bodyPr>
          <a:lstStyle/>
          <a:p>
            <a:pPr marL="0" indent="0" algn="ctr">
              <a:lnSpc>
                <a:spcPct val="88212"/>
              </a:lnSpc>
              <a:buNone/>
            </a:pPr>
            <a:r>
              <a:rPr lang="en-US" sz="5100" b="1" kern="0" spc="-102" dirty="0">
                <a:solidFill>
                  <a:srgbClr val="FFFFFF"/>
                </a:solidFill>
                <a:latin typeface="Montserrat" pitchFamily="34" charset="0"/>
                <a:ea typeface="Montserrat" pitchFamily="34" charset="-122"/>
                <a:cs typeface="Montserrat" pitchFamily="34" charset="-120"/>
              </a:rPr>
              <a:t>THERE ARE </a:t>
            </a:r>
            <a:r>
              <a:rPr lang="en-US" sz="5100" b="1" kern="0" spc="-102"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NO UNIMPORTANT LINKS </a:t>
            </a:r>
            <a:r>
              <a:rPr lang="en-US" sz="5100" b="1" kern="0" spc="-102" dirty="0">
                <a:solidFill>
                  <a:srgbClr val="FFFFFF"/>
                </a:solidFill>
                <a:latin typeface="Montserrat" pitchFamily="34" charset="0"/>
                <a:ea typeface="Montserrat" pitchFamily="34" charset="-122"/>
                <a:cs typeface="Montserrat" pitchFamily="34" charset="-120"/>
              </a:rPr>
              <a:t>IN THE CHAIN</a:t>
            </a:r>
            <a:endParaRPr lang="en-US" sz="5100" dirty="0"/>
          </a:p>
        </p:txBody>
      </p:sp>
      <p:sp>
        <p:nvSpPr>
          <p:cNvPr id="5" name="Shape 3"/>
          <p:cNvSpPr/>
          <p:nvPr/>
        </p:nvSpPr>
        <p:spPr>
          <a:xfrm>
            <a:off x="2956767" y="5204015"/>
            <a:ext cx="2586682" cy="825925"/>
          </a:xfrm>
          <a:prstGeom prst="roundRect">
            <a:avLst>
              <a:gd name="adj" fmla="val 50000"/>
            </a:avLst>
          </a:prstGeom>
          <a:solidFill>
            <a:srgbClr val="FFFFFF">
              <a:alpha val="6000"/>
            </a:srgbClr>
          </a:solidFill>
          <a:ln w="10434">
            <a:solidFill>
              <a:srgbClr val="FFFFFF">
                <a:alpha val="18000"/>
              </a:srgbClr>
            </a:solidFill>
            <a:prstDash val="solid"/>
          </a:ln>
        </p:spPr>
        <p:txBody>
          <a:bodyPr/>
          <a:lstStyle/>
          <a:p>
            <a:endParaRPr lang="en-US"/>
          </a:p>
        </p:txBody>
      </p:sp>
      <p:sp>
        <p:nvSpPr>
          <p:cNvPr id="6" name="Text 4"/>
          <p:cNvSpPr/>
          <p:nvPr/>
        </p:nvSpPr>
        <p:spPr>
          <a:xfrm>
            <a:off x="3347501" y="5423999"/>
            <a:ext cx="1805214" cy="424057"/>
          </a:xfrm>
          <a:prstGeom prst="rect">
            <a:avLst/>
          </a:prstGeom>
          <a:noFill/>
          <a:ln/>
        </p:spPr>
        <p:txBody>
          <a:bodyPr wrap="square" lIns="25400" tIns="25400" rIns="25400" bIns="25400" rtlCol="0" anchor="t">
            <a:normAutofit/>
          </a:bodyPr>
          <a:lstStyle/>
          <a:p>
            <a:pPr marL="0" indent="0" algn="ctr">
              <a:buNone/>
            </a:pPr>
            <a:r>
              <a:rPr lang="en-US" sz="2250" dirty="0">
                <a:solidFill>
                  <a:srgbClr val="FFFFFF"/>
                </a:solidFill>
                <a:latin typeface="Noto Sans Medium" pitchFamily="34" charset="0"/>
                <a:ea typeface="Noto Sans Medium" pitchFamily="34" charset="-122"/>
                <a:cs typeface="Noto Sans Medium" pitchFamily="34" charset="-120"/>
              </a:rPr>
              <a:t>Some will go</a:t>
            </a:r>
            <a:endParaRPr lang="en-US" sz="2250" dirty="0"/>
          </a:p>
        </p:txBody>
      </p:sp>
      <p:sp>
        <p:nvSpPr>
          <p:cNvPr id="7" name="Shape 5"/>
          <p:cNvSpPr/>
          <p:nvPr/>
        </p:nvSpPr>
        <p:spPr>
          <a:xfrm>
            <a:off x="5752947" y="5204015"/>
            <a:ext cx="3174091" cy="825925"/>
          </a:xfrm>
          <a:prstGeom prst="roundRect">
            <a:avLst>
              <a:gd name="adj" fmla="val 50000"/>
            </a:avLst>
          </a:prstGeom>
          <a:solidFill>
            <a:srgbClr val="FFFFFF">
              <a:alpha val="6000"/>
            </a:srgbClr>
          </a:solidFill>
          <a:ln w="10434">
            <a:solidFill>
              <a:srgbClr val="FFFFFF">
                <a:alpha val="18000"/>
              </a:srgbClr>
            </a:solidFill>
            <a:prstDash val="solid"/>
          </a:ln>
        </p:spPr>
        <p:txBody>
          <a:bodyPr/>
          <a:lstStyle/>
          <a:p>
            <a:endParaRPr lang="en-US"/>
          </a:p>
        </p:txBody>
      </p:sp>
      <p:sp>
        <p:nvSpPr>
          <p:cNvPr id="8" name="Text 6"/>
          <p:cNvSpPr/>
          <p:nvPr/>
        </p:nvSpPr>
        <p:spPr>
          <a:xfrm>
            <a:off x="6134870" y="5423999"/>
            <a:ext cx="2410245" cy="424057"/>
          </a:xfrm>
          <a:prstGeom prst="rect">
            <a:avLst/>
          </a:prstGeom>
          <a:noFill/>
          <a:ln/>
        </p:spPr>
        <p:txBody>
          <a:bodyPr wrap="square" lIns="25400" tIns="25400" rIns="25400" bIns="25400" rtlCol="0" anchor="t">
            <a:normAutofit/>
          </a:bodyPr>
          <a:lstStyle/>
          <a:p>
            <a:pPr marL="0" indent="0" algn="ctr">
              <a:buNone/>
            </a:pPr>
            <a:r>
              <a:rPr lang="en-US" sz="2250" dirty="0">
                <a:solidFill>
                  <a:srgbClr val="FFFFFF"/>
                </a:solidFill>
                <a:latin typeface="Noto Sans Medium" pitchFamily="34" charset="0"/>
                <a:ea typeface="Noto Sans Medium" pitchFamily="34" charset="-122"/>
                <a:cs typeface="Noto Sans Medium" pitchFamily="34" charset="-120"/>
              </a:rPr>
              <a:t>Some will preach</a:t>
            </a:r>
            <a:endParaRPr lang="en-US" sz="2250" dirty="0"/>
          </a:p>
        </p:txBody>
      </p:sp>
      <p:sp>
        <p:nvSpPr>
          <p:cNvPr id="9" name="Shape 7"/>
          <p:cNvSpPr/>
          <p:nvPr/>
        </p:nvSpPr>
        <p:spPr>
          <a:xfrm>
            <a:off x="9136535" y="5204015"/>
            <a:ext cx="3090944" cy="825925"/>
          </a:xfrm>
          <a:prstGeom prst="roundRect">
            <a:avLst>
              <a:gd name="adj" fmla="val 50000"/>
            </a:avLst>
          </a:prstGeom>
          <a:solidFill>
            <a:srgbClr val="FFFFFF">
              <a:alpha val="6000"/>
            </a:srgbClr>
          </a:solidFill>
          <a:ln w="10434">
            <a:solidFill>
              <a:srgbClr val="FFFFFF">
                <a:alpha val="18000"/>
              </a:srgbClr>
            </a:solidFill>
            <a:prstDash val="solid"/>
          </a:ln>
        </p:spPr>
        <p:txBody>
          <a:bodyPr/>
          <a:lstStyle/>
          <a:p>
            <a:endParaRPr lang="en-US"/>
          </a:p>
        </p:txBody>
      </p:sp>
      <p:sp>
        <p:nvSpPr>
          <p:cNvPr id="10" name="Text 8"/>
          <p:cNvSpPr/>
          <p:nvPr/>
        </p:nvSpPr>
        <p:spPr>
          <a:xfrm>
            <a:off x="9519705" y="5423999"/>
            <a:ext cx="2324604" cy="424057"/>
          </a:xfrm>
          <a:prstGeom prst="rect">
            <a:avLst/>
          </a:prstGeom>
          <a:noFill/>
          <a:ln/>
        </p:spPr>
        <p:txBody>
          <a:bodyPr wrap="square" lIns="25400" tIns="25400" rIns="25400" bIns="25400" rtlCol="0" anchor="t">
            <a:normAutofit/>
          </a:bodyPr>
          <a:lstStyle/>
          <a:p>
            <a:pPr marL="0" indent="0" algn="ctr">
              <a:buNone/>
            </a:pPr>
            <a:r>
              <a:rPr lang="en-US" sz="2250" dirty="0">
                <a:solidFill>
                  <a:srgbClr val="FFFFFF"/>
                </a:solidFill>
                <a:latin typeface="Noto Sans Medium" pitchFamily="34" charset="0"/>
                <a:ea typeface="Noto Sans Medium" pitchFamily="34" charset="-122"/>
                <a:cs typeface="Noto Sans Medium" pitchFamily="34" charset="-120"/>
              </a:rPr>
              <a:t>Some will create</a:t>
            </a:r>
            <a:endParaRPr lang="en-US" sz="2250" dirty="0"/>
          </a:p>
        </p:txBody>
      </p:sp>
      <p:sp>
        <p:nvSpPr>
          <p:cNvPr id="11" name="Shape 9"/>
          <p:cNvSpPr/>
          <p:nvPr/>
        </p:nvSpPr>
        <p:spPr>
          <a:xfrm>
            <a:off x="12436976" y="5204015"/>
            <a:ext cx="2894163" cy="825925"/>
          </a:xfrm>
          <a:prstGeom prst="roundRect">
            <a:avLst>
              <a:gd name="adj" fmla="val 50000"/>
            </a:avLst>
          </a:prstGeom>
          <a:solidFill>
            <a:srgbClr val="FFFFFF">
              <a:alpha val="6000"/>
            </a:srgbClr>
          </a:solidFill>
          <a:ln w="10434">
            <a:solidFill>
              <a:srgbClr val="FFFFFF">
                <a:alpha val="18000"/>
              </a:srgbClr>
            </a:solidFill>
            <a:prstDash val="solid"/>
          </a:ln>
        </p:spPr>
        <p:txBody>
          <a:bodyPr/>
          <a:lstStyle/>
          <a:p>
            <a:endParaRPr lang="en-US"/>
          </a:p>
        </p:txBody>
      </p:sp>
      <p:sp>
        <p:nvSpPr>
          <p:cNvPr id="12" name="Text 10"/>
          <p:cNvSpPr/>
          <p:nvPr/>
        </p:nvSpPr>
        <p:spPr>
          <a:xfrm>
            <a:off x="12823097" y="5423999"/>
            <a:ext cx="2121919" cy="424057"/>
          </a:xfrm>
          <a:prstGeom prst="rect">
            <a:avLst/>
          </a:prstGeom>
          <a:noFill/>
          <a:ln/>
        </p:spPr>
        <p:txBody>
          <a:bodyPr wrap="square" lIns="25400" tIns="25400" rIns="25400" bIns="25400" rtlCol="0" anchor="t">
            <a:normAutofit/>
          </a:bodyPr>
          <a:lstStyle/>
          <a:p>
            <a:pPr marL="0" indent="0" algn="ctr">
              <a:buNone/>
            </a:pPr>
            <a:r>
              <a:rPr lang="en-US" sz="2250" dirty="0">
                <a:solidFill>
                  <a:srgbClr val="FFFFFF"/>
                </a:solidFill>
                <a:latin typeface="Noto Sans Medium" pitchFamily="34" charset="0"/>
                <a:ea typeface="Noto Sans Medium" pitchFamily="34" charset="-122"/>
                <a:cs typeface="Noto Sans Medium" pitchFamily="34" charset="-120"/>
              </a:rPr>
              <a:t>Some will send</a:t>
            </a:r>
            <a:endParaRPr lang="en-US" sz="2250" dirty="0"/>
          </a:p>
        </p:txBody>
      </p:sp>
      <p:sp>
        <p:nvSpPr>
          <p:cNvPr id="13" name="Shape 11"/>
          <p:cNvSpPr/>
          <p:nvPr/>
        </p:nvSpPr>
        <p:spPr>
          <a:xfrm>
            <a:off x="5548993" y="6239438"/>
            <a:ext cx="3524937" cy="825925"/>
          </a:xfrm>
          <a:prstGeom prst="roundRect">
            <a:avLst>
              <a:gd name="adj" fmla="val 50000"/>
            </a:avLst>
          </a:prstGeom>
          <a:solidFill>
            <a:srgbClr val="FFFFFF">
              <a:alpha val="6000"/>
            </a:srgbClr>
          </a:solidFill>
          <a:ln w="10434">
            <a:solidFill>
              <a:srgbClr val="FFFFFF">
                <a:alpha val="18000"/>
              </a:srgbClr>
            </a:solidFill>
            <a:prstDash val="solid"/>
          </a:ln>
        </p:spPr>
        <p:txBody>
          <a:bodyPr/>
          <a:lstStyle/>
          <a:p>
            <a:endParaRPr lang="en-US"/>
          </a:p>
        </p:txBody>
      </p:sp>
      <p:sp>
        <p:nvSpPr>
          <p:cNvPr id="14" name="Text 12"/>
          <p:cNvSpPr/>
          <p:nvPr/>
        </p:nvSpPr>
        <p:spPr>
          <a:xfrm>
            <a:off x="5925653" y="6459422"/>
            <a:ext cx="2771617" cy="424057"/>
          </a:xfrm>
          <a:prstGeom prst="rect">
            <a:avLst/>
          </a:prstGeom>
          <a:noFill/>
          <a:ln/>
        </p:spPr>
        <p:txBody>
          <a:bodyPr wrap="square" lIns="25400" tIns="25400" rIns="25400" bIns="25400" rtlCol="0" anchor="t">
            <a:normAutofit/>
          </a:bodyPr>
          <a:lstStyle/>
          <a:p>
            <a:pPr marL="0" indent="0" algn="ctr">
              <a:buNone/>
            </a:pPr>
            <a:r>
              <a:rPr lang="en-US" sz="2250" dirty="0">
                <a:solidFill>
                  <a:srgbClr val="FFFFFF"/>
                </a:solidFill>
                <a:latin typeface="Noto Sans Medium" pitchFamily="34" charset="0"/>
                <a:ea typeface="Noto Sans Medium" pitchFamily="34" charset="-122"/>
                <a:cs typeface="Noto Sans Medium" pitchFamily="34" charset="-120"/>
              </a:rPr>
              <a:t>Some will intercede</a:t>
            </a:r>
            <a:endParaRPr lang="en-US" sz="2250" dirty="0"/>
          </a:p>
        </p:txBody>
      </p:sp>
      <p:sp>
        <p:nvSpPr>
          <p:cNvPr id="15" name="Shape 13"/>
          <p:cNvSpPr/>
          <p:nvPr/>
        </p:nvSpPr>
        <p:spPr>
          <a:xfrm>
            <a:off x="9283428" y="6239438"/>
            <a:ext cx="3455486" cy="825925"/>
          </a:xfrm>
          <a:prstGeom prst="roundRect">
            <a:avLst>
              <a:gd name="adj" fmla="val 50000"/>
            </a:avLst>
          </a:prstGeom>
          <a:solidFill>
            <a:srgbClr val="FFFFFF">
              <a:alpha val="6000"/>
            </a:srgbClr>
          </a:solidFill>
          <a:ln w="10434">
            <a:solidFill>
              <a:srgbClr val="FFFFFF">
                <a:alpha val="18000"/>
              </a:srgbClr>
            </a:solidFill>
            <a:prstDash val="solid"/>
          </a:ln>
        </p:spPr>
        <p:txBody>
          <a:bodyPr/>
          <a:lstStyle/>
          <a:p>
            <a:endParaRPr lang="en-US"/>
          </a:p>
        </p:txBody>
      </p:sp>
      <p:sp>
        <p:nvSpPr>
          <p:cNvPr id="16" name="Text 14"/>
          <p:cNvSpPr/>
          <p:nvPr/>
        </p:nvSpPr>
        <p:spPr>
          <a:xfrm>
            <a:off x="9661130" y="6459422"/>
            <a:ext cx="2700082" cy="424057"/>
          </a:xfrm>
          <a:prstGeom prst="rect">
            <a:avLst/>
          </a:prstGeom>
          <a:noFill/>
          <a:ln/>
        </p:spPr>
        <p:txBody>
          <a:bodyPr wrap="square" lIns="25400" tIns="25400" rIns="25400" bIns="25400" rtlCol="0" anchor="t">
            <a:normAutofit/>
          </a:bodyPr>
          <a:lstStyle/>
          <a:p>
            <a:pPr marL="0" indent="0" algn="ctr">
              <a:buNone/>
            </a:pPr>
            <a:r>
              <a:rPr lang="en-US" sz="2250" dirty="0">
                <a:solidFill>
                  <a:srgbClr val="FFFFFF"/>
                </a:solidFill>
                <a:latin typeface="Noto Sans Medium" pitchFamily="34" charset="0"/>
                <a:ea typeface="Noto Sans Medium" pitchFamily="34" charset="-122"/>
                <a:cs typeface="Noto Sans Medium" pitchFamily="34" charset="-120"/>
              </a:rPr>
              <a:t>Some will welcome</a:t>
            </a:r>
            <a:endParaRPr lang="en-US" sz="2250" dirty="0"/>
          </a:p>
        </p:txBody>
      </p:sp>
      <p:sp>
        <p:nvSpPr>
          <p:cNvPr id="17" name="Text 15"/>
          <p:cNvSpPr/>
          <p:nvPr/>
        </p:nvSpPr>
        <p:spPr>
          <a:xfrm>
            <a:off x="5415619" y="7560658"/>
            <a:ext cx="7456667" cy="944564"/>
          </a:xfrm>
          <a:prstGeom prst="rect">
            <a:avLst/>
          </a:prstGeom>
          <a:noFill/>
          <a:ln/>
        </p:spPr>
        <p:txBody>
          <a:bodyPr wrap="square" lIns="25400" tIns="25400" rIns="25400" bIns="25400" rtlCol="0" anchor="t">
            <a:normAutofit/>
          </a:bodyPr>
          <a:lstStyle/>
          <a:p>
            <a:pPr marL="0" indent="0" algn="ctr">
              <a:lnSpc>
                <a:spcPct val="103459"/>
              </a:lnSpc>
              <a:buNone/>
            </a:pPr>
            <a:r>
              <a:rPr lang="en-US" sz="2550" i="1" dirty="0">
                <a:solidFill>
                  <a:srgbClr val="FFFFFF">
                    <a:alpha val="82000"/>
                  </a:srgbClr>
                </a:solidFill>
                <a:latin typeface="Noto Serif" pitchFamily="34" charset="0"/>
                <a:ea typeface="Noto Serif" pitchFamily="34" charset="-122"/>
                <a:cs typeface="Noto Serif" pitchFamily="34" charset="-120"/>
              </a:rPr>
              <a:t>"How beautiful are the feet of those who preach the gospel of peace."</a:t>
            </a:r>
            <a:endParaRPr lang="en-US" sz="25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610648"/>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THREE SACRED COMMITMENTS</a:t>
            </a:r>
            <a:endParaRPr lang="en-US" sz="1950" dirty="0"/>
          </a:p>
        </p:txBody>
      </p:sp>
      <p:sp>
        <p:nvSpPr>
          <p:cNvPr id="4" name="Text 2"/>
          <p:cNvSpPr/>
          <p:nvPr/>
        </p:nvSpPr>
        <p:spPr>
          <a:xfrm>
            <a:off x="1047650" y="3533741"/>
            <a:ext cx="537257"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01</a:t>
            </a:r>
            <a:endParaRPr lang="en-US" sz="3300" dirty="0"/>
          </a:p>
        </p:txBody>
      </p:sp>
      <p:sp>
        <p:nvSpPr>
          <p:cNvPr id="5" name="Text 3"/>
          <p:cNvSpPr/>
          <p:nvPr/>
        </p:nvSpPr>
        <p:spPr>
          <a:xfrm>
            <a:off x="1851566" y="3439834"/>
            <a:ext cx="9857043" cy="664147"/>
          </a:xfrm>
          <a:prstGeom prst="rect">
            <a:avLst/>
          </a:prstGeom>
          <a:noFill/>
          <a:ln/>
        </p:spPr>
        <p:txBody>
          <a:bodyPr wrap="square" lIns="25400" tIns="25400" rIns="25400" bIns="25400" rtlCol="0" anchor="t">
            <a:normAutofit lnSpcReduction="10000"/>
          </a:bodyPr>
          <a:lstStyle/>
          <a:p>
            <a:pPr marL="0" indent="0" algn="l">
              <a:buNone/>
            </a:pPr>
            <a:r>
              <a:rPr lang="en-US" sz="4050" b="1" kern="0" spc="-40" dirty="0">
                <a:solidFill>
                  <a:srgbClr val="FFFFFF"/>
                </a:solidFill>
                <a:latin typeface="Montserrat" pitchFamily="34" charset="0"/>
                <a:ea typeface="Montserrat" pitchFamily="34" charset="-122"/>
                <a:cs typeface="Montserrat" pitchFamily="34" charset="-120"/>
              </a:rPr>
              <a:t>ONE PRAYER</a:t>
            </a:r>
            <a:endParaRPr lang="en-US" sz="4050" dirty="0"/>
          </a:p>
        </p:txBody>
      </p:sp>
      <p:sp>
        <p:nvSpPr>
          <p:cNvPr id="6" name="Text 4"/>
          <p:cNvSpPr/>
          <p:nvPr/>
        </p:nvSpPr>
        <p:spPr>
          <a:xfrm>
            <a:off x="1851566" y="4161093"/>
            <a:ext cx="9857043" cy="424162"/>
          </a:xfrm>
          <a:prstGeom prst="rect">
            <a:avLst/>
          </a:prstGeom>
          <a:noFill/>
          <a:ln/>
        </p:spPr>
        <p:txBody>
          <a:bodyPr wrap="square" lIns="25400" tIns="25400" rIns="25400" bIns="25400" rtlCol="0" anchor="t">
            <a:normAutofit/>
          </a:bodyPr>
          <a:lstStyle/>
          <a:p>
            <a:pPr marL="0" indent="0" algn="l">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Beginning today, ask God every day for the Holy Spirit. · Luke 11:13</a:t>
            </a:r>
            <a:endParaRPr lang="en-US" sz="2250" dirty="0"/>
          </a:p>
        </p:txBody>
      </p:sp>
      <p:sp>
        <p:nvSpPr>
          <p:cNvPr id="7" name="Text 5"/>
          <p:cNvSpPr/>
          <p:nvPr/>
        </p:nvSpPr>
        <p:spPr>
          <a:xfrm>
            <a:off x="1047650" y="5098206"/>
            <a:ext cx="616818"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02</a:t>
            </a:r>
            <a:endParaRPr lang="en-US" sz="3300" dirty="0"/>
          </a:p>
        </p:txBody>
      </p:sp>
      <p:sp>
        <p:nvSpPr>
          <p:cNvPr id="8" name="Text 6"/>
          <p:cNvSpPr/>
          <p:nvPr/>
        </p:nvSpPr>
        <p:spPr>
          <a:xfrm>
            <a:off x="1931126" y="5004299"/>
            <a:ext cx="15374685" cy="664147"/>
          </a:xfrm>
          <a:prstGeom prst="rect">
            <a:avLst/>
          </a:prstGeom>
          <a:noFill/>
          <a:ln/>
        </p:spPr>
        <p:txBody>
          <a:bodyPr wrap="square" lIns="25400" tIns="25400" rIns="25400" bIns="25400" rtlCol="0" anchor="t">
            <a:normAutofit lnSpcReduction="10000"/>
          </a:bodyPr>
          <a:lstStyle/>
          <a:p>
            <a:pPr marL="0" indent="0" algn="l">
              <a:buNone/>
            </a:pPr>
            <a:r>
              <a:rPr lang="en-US" sz="4050" b="1" kern="0" spc="-40" dirty="0">
                <a:solidFill>
                  <a:srgbClr val="FFFFFF"/>
                </a:solidFill>
                <a:latin typeface="Montserrat" pitchFamily="34" charset="0"/>
                <a:ea typeface="Montserrat" pitchFamily="34" charset="-122"/>
                <a:cs typeface="Montserrat" pitchFamily="34" charset="-120"/>
              </a:rPr>
              <a:t>ONE NAME</a:t>
            </a:r>
            <a:endParaRPr lang="en-US" sz="4050" dirty="0"/>
          </a:p>
        </p:txBody>
      </p:sp>
      <p:sp>
        <p:nvSpPr>
          <p:cNvPr id="9" name="Text 7"/>
          <p:cNvSpPr/>
          <p:nvPr/>
        </p:nvSpPr>
        <p:spPr>
          <a:xfrm>
            <a:off x="1931126" y="5725557"/>
            <a:ext cx="15374685" cy="424162"/>
          </a:xfrm>
          <a:prstGeom prst="rect">
            <a:avLst/>
          </a:prstGeom>
          <a:noFill/>
          <a:ln/>
        </p:spPr>
        <p:txBody>
          <a:bodyPr wrap="square" lIns="25400" tIns="25400" rIns="25400" bIns="25400" rtlCol="0" anchor="t">
            <a:normAutofit/>
          </a:bodyPr>
          <a:lstStyle/>
          <a:p>
            <a:pPr marL="0" indent="0" algn="l">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Tonight, write down that one person from your Jerusalem — pray for them by name every day this week.</a:t>
            </a:r>
            <a:endParaRPr lang="en-US" sz="2250" dirty="0"/>
          </a:p>
        </p:txBody>
      </p:sp>
      <p:sp>
        <p:nvSpPr>
          <p:cNvPr id="10" name="Text 8"/>
          <p:cNvSpPr/>
          <p:nvPr/>
        </p:nvSpPr>
        <p:spPr>
          <a:xfrm>
            <a:off x="1047650" y="6662672"/>
            <a:ext cx="619426"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03</a:t>
            </a:r>
            <a:endParaRPr lang="en-US" sz="3300" dirty="0"/>
          </a:p>
        </p:txBody>
      </p:sp>
      <p:sp>
        <p:nvSpPr>
          <p:cNvPr id="11" name="Text 9"/>
          <p:cNvSpPr/>
          <p:nvPr/>
        </p:nvSpPr>
        <p:spPr>
          <a:xfrm>
            <a:off x="1933735" y="6568765"/>
            <a:ext cx="14204157" cy="664147"/>
          </a:xfrm>
          <a:prstGeom prst="rect">
            <a:avLst/>
          </a:prstGeom>
          <a:noFill/>
          <a:ln/>
        </p:spPr>
        <p:txBody>
          <a:bodyPr wrap="square" lIns="25400" tIns="25400" rIns="25400" bIns="25400" rtlCol="0" anchor="t">
            <a:normAutofit lnSpcReduction="10000"/>
          </a:bodyPr>
          <a:lstStyle/>
          <a:p>
            <a:pPr marL="0" indent="0" algn="l">
              <a:buNone/>
            </a:pPr>
            <a:r>
              <a:rPr lang="en-US" sz="4050" b="1" kern="0" spc="-40" dirty="0">
                <a:solidFill>
                  <a:srgbClr val="FFFFFF"/>
                </a:solidFill>
                <a:latin typeface="Montserrat" pitchFamily="34" charset="0"/>
                <a:ea typeface="Montserrat" pitchFamily="34" charset="-122"/>
                <a:cs typeface="Montserrat" pitchFamily="34" charset="-120"/>
              </a:rPr>
              <a:t>ONE WORD OF WITNESS</a:t>
            </a:r>
            <a:endParaRPr lang="en-US" sz="4050" dirty="0"/>
          </a:p>
        </p:txBody>
      </p:sp>
      <p:sp>
        <p:nvSpPr>
          <p:cNvPr id="12" name="Text 10"/>
          <p:cNvSpPr/>
          <p:nvPr/>
        </p:nvSpPr>
        <p:spPr>
          <a:xfrm>
            <a:off x="1933735" y="7290023"/>
            <a:ext cx="14204157" cy="424162"/>
          </a:xfrm>
          <a:prstGeom prst="rect">
            <a:avLst/>
          </a:prstGeom>
          <a:noFill/>
          <a:ln/>
        </p:spPr>
        <p:txBody>
          <a:bodyPr wrap="square" lIns="25400" tIns="25400" rIns="25400" bIns="25400" rtlCol="0" anchor="t">
            <a:normAutofit/>
          </a:bodyPr>
          <a:lstStyle/>
          <a:p>
            <a:pPr marL="0" indent="0" algn="l">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Before next Sabbath, share one honest word about Jesus — across a table or across the internet.</a:t>
            </a:r>
            <a:endParaRPr lang="en-US" sz="225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07041A"/>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6522F9C-A6B9-9C3B-B786-C503E70815E5}"/>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556521"/>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THE PROMISE AT THE END OF THE MAP</a:t>
            </a:r>
            <a:endParaRPr lang="en-US" sz="1950" dirty="0"/>
          </a:p>
        </p:txBody>
      </p:sp>
      <p:sp>
        <p:nvSpPr>
          <p:cNvPr id="4" name="Text 2"/>
          <p:cNvSpPr/>
          <p:nvPr/>
        </p:nvSpPr>
        <p:spPr>
          <a:xfrm>
            <a:off x="1047650" y="3271258"/>
            <a:ext cx="9585776" cy="1904013"/>
          </a:xfrm>
          <a:prstGeom prst="rect">
            <a:avLst/>
          </a:prstGeom>
          <a:noFill/>
          <a:ln/>
        </p:spPr>
        <p:txBody>
          <a:bodyPr wrap="square" lIns="25400" tIns="25400" rIns="25400" bIns="25400" rtlCol="0" anchor="t">
            <a:normAutofit/>
          </a:bodyPr>
          <a:lstStyle/>
          <a:p>
            <a:pPr marL="0" indent="0" algn="l">
              <a:lnSpc>
                <a:spcPct val="104612"/>
              </a:lnSpc>
              <a:buNone/>
            </a:pPr>
            <a:r>
              <a:rPr lang="en-US" sz="3450" i="1" kern="0" spc="-34" dirty="0">
                <a:solidFill>
                  <a:srgbClr val="FFFFFF"/>
                </a:solidFill>
                <a:latin typeface="Noto Serif" pitchFamily="34" charset="0"/>
                <a:ea typeface="Noto Serif" pitchFamily="34" charset="-122"/>
                <a:cs typeface="Noto Serif" pitchFamily="34" charset="-120"/>
              </a:rPr>
              <a:t>"This same Jesus, who was taken up from you into heaven, </a:t>
            </a:r>
            <a:r>
              <a:rPr lang="en-US" sz="3450" i="1" kern="0" spc="-34"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will so come in like manner as you saw Him go into heaven. </a:t>
            </a:r>
            <a:r>
              <a:rPr lang="en-US" sz="3450" i="1" kern="0" spc="-34" dirty="0">
                <a:solidFill>
                  <a:srgbClr val="FFFFFF"/>
                </a:solidFill>
                <a:latin typeface="Noto Serif" pitchFamily="34" charset="0"/>
                <a:ea typeface="Noto Serif" pitchFamily="34" charset="-122"/>
                <a:cs typeface="Noto Serif" pitchFamily="34" charset="-120"/>
              </a:rPr>
              <a:t>"</a:t>
            </a:r>
            <a:endParaRPr lang="en-US" sz="3450" dirty="0"/>
          </a:p>
        </p:txBody>
      </p:sp>
      <p:sp>
        <p:nvSpPr>
          <p:cNvPr id="5" name="Text 3"/>
          <p:cNvSpPr/>
          <p:nvPr/>
        </p:nvSpPr>
        <p:spPr>
          <a:xfrm>
            <a:off x="1047650" y="5556166"/>
            <a:ext cx="17811866" cy="340689"/>
          </a:xfrm>
          <a:prstGeom prst="rect">
            <a:avLst/>
          </a:prstGeom>
          <a:noFill/>
          <a:ln/>
        </p:spPr>
        <p:txBody>
          <a:bodyPr wrap="square" lIns="25400" tIns="25400" rIns="25400" bIns="25400" rtlCol="0" anchor="t">
            <a:normAutofit/>
          </a:bodyPr>
          <a:lstStyle/>
          <a:p>
            <a:pPr marL="0" indent="0" algn="l">
              <a:buNone/>
            </a:pPr>
            <a:r>
              <a:rPr lang="en-US" sz="1800" b="1" kern="0" spc="108" dirty="0">
                <a:solidFill>
                  <a:srgbClr val="6BC7BC"/>
                </a:solidFill>
                <a:latin typeface="Noto Sans Black" pitchFamily="34" charset="0"/>
                <a:ea typeface="Noto Sans Black" pitchFamily="34" charset="-122"/>
                <a:cs typeface="Noto Sans Black" pitchFamily="34" charset="-120"/>
              </a:rPr>
              <a:t>ACTS 1:11 · NKJV</a:t>
            </a:r>
            <a:endParaRPr lang="en-US" sz="1800" dirty="0"/>
          </a:p>
        </p:txBody>
      </p:sp>
      <p:sp>
        <p:nvSpPr>
          <p:cNvPr id="6" name="Text 4"/>
          <p:cNvSpPr/>
          <p:nvPr/>
        </p:nvSpPr>
        <p:spPr>
          <a:xfrm>
            <a:off x="1047650" y="6315901"/>
            <a:ext cx="8146835" cy="1452575"/>
          </a:xfrm>
          <a:prstGeom prst="rect">
            <a:avLst/>
          </a:prstGeom>
          <a:noFill/>
          <a:ln/>
        </p:spPr>
        <p:txBody>
          <a:bodyPr wrap="square" lIns="25400" tIns="25400" rIns="25400" bIns="25400" rtlCol="0" anchor="t">
            <a:normAutofit/>
          </a:bodyPr>
          <a:lstStyle/>
          <a:p>
            <a:pPr marL="0" indent="0" algn="l">
              <a:lnSpc>
                <a:spcPct val="110212"/>
              </a:lnSpc>
              <a:buNone/>
            </a:pPr>
            <a:r>
              <a:rPr lang="en-US" sz="2475" dirty="0">
                <a:solidFill>
                  <a:srgbClr val="FFFFFF">
                    <a:alpha val="85000"/>
                  </a:srgbClr>
                </a:solidFill>
                <a:latin typeface="Noto Sans Medium" pitchFamily="34" charset="0"/>
                <a:ea typeface="Noto Sans Medium" pitchFamily="34" charset="-122"/>
                <a:cs typeface="Noto Sans Medium" pitchFamily="34" charset="-120"/>
              </a:rPr>
              <a:t>The map of Acts 1:8 ends at the end of the earth — exactly where the promise of Acts 1:11 begins. · Matthew 24:14</a:t>
            </a:r>
            <a:endParaRPr lang="en-US" sz="2475"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7041A"/>
        </a:solidFill>
        <a:effectLst/>
      </p:bgPr>
    </p:bg>
    <p:spTree>
      <p:nvGrpSpPr>
        <p:cNvPr id="1" name=""/>
        <p:cNvGrpSpPr/>
        <p:nvPr/>
      </p:nvGrpSpPr>
      <p:grpSpPr>
        <a:xfrm>
          <a:off x="0" y="0"/>
          <a:ext cx="0" cy="0"/>
          <a:chOff x="0" y="0"/>
          <a:chExt cx="0" cy="0"/>
        </a:xfrm>
      </p:grpSpPr>
      <p:pic>
        <p:nvPicPr>
          <p:cNvPr id="6" name="Copied Picture 901">
            <a:extLst>
              <a:ext uri="{FF2B5EF4-FFF2-40B4-BE49-F238E27FC236}">
                <a16:creationId xmlns:a16="http://schemas.microsoft.com/office/drawing/2014/main" id="{90025254-79A4-C37F-F3E5-560DC60022EB}"/>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2" name="Text 0"/>
          <p:cNvSpPr/>
          <p:nvPr/>
        </p:nvSpPr>
        <p:spPr>
          <a:xfrm>
            <a:off x="4206839" y="5767618"/>
            <a:ext cx="10254899" cy="1721905"/>
          </a:xfrm>
          <a:prstGeom prst="rect">
            <a:avLst/>
          </a:prstGeom>
          <a:noFill/>
          <a:ln/>
        </p:spPr>
        <p:txBody>
          <a:bodyPr wrap="square" lIns="25400" tIns="25400" rIns="25400" bIns="25400" rtlCol="0" anchor="t">
            <a:normAutofit/>
          </a:bodyPr>
          <a:lstStyle/>
          <a:p>
            <a:pPr marL="0" indent="0" algn="ctr">
              <a:lnSpc>
                <a:spcPct val="96069"/>
              </a:lnSpc>
              <a:buNone/>
            </a:pPr>
            <a:r>
              <a:rPr lang="en-US" sz="5100" i="1" kern="0" spc="-51" dirty="0">
                <a:solidFill>
                  <a:srgbClr val="FFFFFF"/>
                </a:solidFill>
                <a:latin typeface="Noto Serif" pitchFamily="34" charset="0"/>
                <a:ea typeface="Noto Serif" pitchFamily="34" charset="-122"/>
                <a:cs typeface="Noto Serif" pitchFamily="34" charset="-120"/>
              </a:rPr>
              <a:t>"Behold, I make </a:t>
            </a:r>
            <a:r>
              <a:rPr lang="en-US" sz="5100" i="1" kern="0" spc="-51"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all things new. </a:t>
            </a:r>
            <a:r>
              <a:rPr lang="en-US" sz="5100" i="1" kern="0" spc="-51" dirty="0">
                <a:solidFill>
                  <a:srgbClr val="FFFFFF"/>
                </a:solidFill>
                <a:latin typeface="Noto Serif" pitchFamily="34" charset="0"/>
                <a:ea typeface="Noto Serif" pitchFamily="34" charset="-122"/>
                <a:cs typeface="Noto Serif" pitchFamily="34" charset="-120"/>
              </a:rPr>
              <a:t>"</a:t>
            </a:r>
            <a:endParaRPr lang="en-US" sz="5100" dirty="0"/>
          </a:p>
        </p:txBody>
      </p:sp>
      <p:sp>
        <p:nvSpPr>
          <p:cNvPr id="3" name="Text 1"/>
          <p:cNvSpPr/>
          <p:nvPr/>
        </p:nvSpPr>
        <p:spPr>
          <a:xfrm>
            <a:off x="7717920" y="6836829"/>
            <a:ext cx="3271095" cy="340689"/>
          </a:xfrm>
          <a:prstGeom prst="rect">
            <a:avLst/>
          </a:prstGeom>
          <a:noFill/>
          <a:ln/>
        </p:spPr>
        <p:txBody>
          <a:bodyPr wrap="square" lIns="25400" tIns="25400" rIns="25400" bIns="25400" rtlCol="0" anchor="t">
            <a:normAutofit/>
          </a:bodyPr>
          <a:lstStyle/>
          <a:p>
            <a:pPr marL="0" indent="0" algn="ctr">
              <a:buNone/>
            </a:pPr>
            <a:r>
              <a:rPr lang="en-US" sz="1800" b="1" kern="0" spc="108" dirty="0">
                <a:solidFill>
                  <a:srgbClr val="6BC7BC"/>
                </a:solidFill>
                <a:latin typeface="Noto Sans Black" pitchFamily="34" charset="0"/>
                <a:ea typeface="Noto Sans Black" pitchFamily="34" charset="-122"/>
                <a:cs typeface="Noto Sans Black" pitchFamily="34" charset="-120"/>
              </a:rPr>
              <a:t>REVELATION 21:5 · NKJV</a:t>
            </a:r>
            <a:endParaRPr lang="en-US" sz="1800" dirty="0"/>
          </a:p>
        </p:txBody>
      </p:sp>
      <p:sp>
        <p:nvSpPr>
          <p:cNvPr id="4" name="Text 2"/>
          <p:cNvSpPr/>
          <p:nvPr/>
        </p:nvSpPr>
        <p:spPr>
          <a:xfrm>
            <a:off x="4513813" y="7777159"/>
            <a:ext cx="9679310" cy="1295085"/>
          </a:xfrm>
          <a:prstGeom prst="rect">
            <a:avLst/>
          </a:prstGeom>
          <a:noFill/>
          <a:ln/>
        </p:spPr>
        <p:txBody>
          <a:bodyPr wrap="square" lIns="25400" tIns="25400" rIns="25400" bIns="25400" rtlCol="0" anchor="t">
            <a:normAutofit/>
          </a:bodyPr>
          <a:lstStyle/>
          <a:p>
            <a:pPr marL="0" indent="0" algn="ctr">
              <a:lnSpc>
                <a:spcPct val="89925"/>
              </a:lnSpc>
              <a:buNone/>
            </a:pPr>
            <a:r>
              <a:rPr lang="en-US" sz="4500" b="1" kern="0" spc="-90" dirty="0">
                <a:solidFill>
                  <a:srgbClr val="FFFFFF"/>
                </a:solidFill>
                <a:latin typeface="Montserrat" pitchFamily="34" charset="0"/>
                <a:ea typeface="Montserrat" pitchFamily="34" charset="-122"/>
                <a:cs typeface="Montserrat" pitchFamily="34" charset="-120"/>
              </a:rPr>
              <a:t>ONE CHURCH. ONE VOICE. </a:t>
            </a:r>
          </a:p>
          <a:p>
            <a:pPr marL="0" indent="0" algn="ctr">
              <a:lnSpc>
                <a:spcPct val="89925"/>
              </a:lnSpc>
              <a:buNone/>
            </a:pPr>
            <a:r>
              <a:rPr lang="en-US" sz="4500" b="1" kern="0" spc="-90" dirty="0">
                <a:solidFill>
                  <a:srgbClr val="FFFFFF"/>
                </a:solidFill>
                <a:latin typeface="Montserrat" pitchFamily="34" charset="0"/>
                <a:ea typeface="Montserrat" pitchFamily="34" charset="-122"/>
                <a:cs typeface="Montserrat" pitchFamily="34" charset="-120"/>
              </a:rPr>
              <a:t>MAY WE BE FOUND FAITHFUL.</a:t>
            </a:r>
            <a:endParaRPr lang="en-US" sz="4500" dirty="0"/>
          </a:p>
        </p:txBody>
      </p:sp>
      <p:pic>
        <p:nvPicPr>
          <p:cNvPr id="5" name="Image 0" descr="preencoded.png"/>
          <p:cNvPicPr>
            <a:picLocks noChangeAspect="1"/>
          </p:cNvPicPr>
          <p:nvPr/>
        </p:nvPicPr>
        <p:blipFill>
          <a:blip r:embed="rId4"/>
          <a:stretch>
            <a:fillRect/>
          </a:stretch>
        </p:blipFill>
        <p:spPr>
          <a:xfrm>
            <a:off x="7753423" y="3831429"/>
            <a:ext cx="3597414" cy="129508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07041A"/>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C41C5EF-D19D-7CB6-083A-09148FB2CE80}"/>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811016"/>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THE MOUNT OF OLIVES</a:t>
            </a:r>
            <a:endParaRPr lang="en-US" sz="1950" dirty="0"/>
          </a:p>
        </p:txBody>
      </p:sp>
      <p:sp>
        <p:nvSpPr>
          <p:cNvPr id="4" name="Text 2"/>
          <p:cNvSpPr/>
          <p:nvPr/>
        </p:nvSpPr>
        <p:spPr>
          <a:xfrm>
            <a:off x="1047650" y="3563903"/>
            <a:ext cx="11292892" cy="2630325"/>
          </a:xfrm>
          <a:prstGeom prst="rect">
            <a:avLst/>
          </a:prstGeom>
          <a:noFill/>
          <a:ln/>
        </p:spPr>
        <p:txBody>
          <a:bodyPr wrap="square" lIns="25400" tIns="25400" rIns="25400" bIns="25400" rtlCol="0" anchor="t">
            <a:normAutofit/>
          </a:bodyPr>
          <a:lstStyle/>
          <a:p>
            <a:pPr marL="0" indent="0" algn="l">
              <a:lnSpc>
                <a:spcPct val="89049"/>
              </a:lnSpc>
              <a:buNone/>
            </a:pPr>
            <a:r>
              <a:rPr lang="en-US" sz="6300" b="1" kern="0" spc="-126" dirty="0">
                <a:solidFill>
                  <a:srgbClr val="FFFFFF"/>
                </a:solidFill>
                <a:latin typeface="Montserrat" pitchFamily="34" charset="0"/>
                <a:ea typeface="Montserrat" pitchFamily="34" charset="-122"/>
                <a:cs typeface="Montserrat" pitchFamily="34" charset="-120"/>
              </a:rPr>
              <a:t>THE BOOK OF ACTS OPENS WITH THE </a:t>
            </a:r>
            <a:r>
              <a:rPr lang="en-US" sz="6300" b="1" kern="0" spc="-126"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LAST WORDS OF JESUS</a:t>
            </a:r>
            <a:endParaRPr lang="en-US" sz="6300" dirty="0"/>
          </a:p>
        </p:txBody>
      </p:sp>
      <p:sp>
        <p:nvSpPr>
          <p:cNvPr id="5" name="Text 3"/>
          <p:cNvSpPr/>
          <p:nvPr/>
        </p:nvSpPr>
        <p:spPr>
          <a:xfrm>
            <a:off x="1047650" y="6536973"/>
            <a:ext cx="8393012" cy="976844"/>
          </a:xfrm>
          <a:prstGeom prst="rect">
            <a:avLst/>
          </a:prstGeom>
          <a:noFill/>
          <a:ln/>
        </p:spPr>
        <p:txBody>
          <a:bodyPr wrap="square" lIns="25400" tIns="25400" rIns="25400" bIns="25400" rtlCol="0" anchor="t">
            <a:normAutofit/>
          </a:bodyPr>
          <a:lstStyle/>
          <a:p>
            <a:pPr marL="0" indent="0" algn="l">
              <a:lnSpc>
                <a:spcPct val="107154"/>
              </a:lnSpc>
              <a:buNone/>
            </a:pPr>
            <a:r>
              <a:rPr lang="en-US" sz="2550" dirty="0">
                <a:solidFill>
                  <a:srgbClr val="FFFFFF">
                    <a:alpha val="82000"/>
                  </a:srgbClr>
                </a:solidFill>
                <a:latin typeface="Noto Sans Medium" pitchFamily="34" charset="0"/>
                <a:ea typeface="Noto Sans Medium" pitchFamily="34" charset="-122"/>
                <a:cs typeface="Noto Sans Medium" pitchFamily="34" charset="-120"/>
              </a:rPr>
              <a:t>Last words tell us what mattered most to the person who spoke them.</a:t>
            </a:r>
            <a:endParaRPr lang="en-US" sz="25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07041A"/>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65A54AB-7FB3-0502-5CE2-02DEB0D1F3AA}"/>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642929"/>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PRIMARY TEXT</a:t>
            </a:r>
            <a:endParaRPr lang="en-US" sz="1950" dirty="0"/>
          </a:p>
        </p:txBody>
      </p:sp>
      <p:sp>
        <p:nvSpPr>
          <p:cNvPr id="4" name="Text 2"/>
          <p:cNvSpPr/>
          <p:nvPr/>
        </p:nvSpPr>
        <p:spPr>
          <a:xfrm>
            <a:off x="1047650" y="3357666"/>
            <a:ext cx="10001388" cy="2634238"/>
          </a:xfrm>
          <a:prstGeom prst="rect">
            <a:avLst/>
          </a:prstGeom>
          <a:noFill/>
          <a:ln/>
        </p:spPr>
        <p:txBody>
          <a:bodyPr wrap="square" lIns="25400" tIns="25400" rIns="25400" bIns="25400" rtlCol="0" anchor="t">
            <a:normAutofit lnSpcReduction="10000"/>
          </a:bodyPr>
          <a:lstStyle/>
          <a:p>
            <a:pPr marL="0" indent="0" algn="l">
              <a:lnSpc>
                <a:spcPct val="124443"/>
              </a:lnSpc>
              <a:buNone/>
            </a:pPr>
            <a:r>
              <a:rPr lang="en-US" sz="3600" i="1" kern="0" spc="-36" dirty="0">
                <a:solidFill>
                  <a:srgbClr val="FFFFFF"/>
                </a:solidFill>
                <a:latin typeface="Georgia" pitchFamily="34" charset="0"/>
                <a:ea typeface="Georgia" pitchFamily="34" charset="-122"/>
                <a:cs typeface="Georgia" pitchFamily="34" charset="-120"/>
              </a:rPr>
              <a:t>"But you shall receive power when the Holy Spirit has come upon you; and you shall be witnesses to Me </a:t>
            </a:r>
            <a:r>
              <a:rPr lang="en-US" sz="3600" i="1" kern="0" spc="-36" dirty="0">
                <a:gradFill rotWithShape="1">
                  <a:gsLst>
                    <a:gs pos="0">
                      <a:srgbClr val="E2A7D2">
                        <a:alpha val="100000"/>
                      </a:srgbClr>
                    </a:gs>
                    <a:gs pos="55000">
                      <a:srgbClr val="7E73D6">
                        <a:alpha val="100000"/>
                      </a:srgbClr>
                    </a:gs>
                    <a:gs pos="100000">
                      <a:srgbClr val="6BC7BC">
                        <a:alpha val="100000"/>
                      </a:srgbClr>
                    </a:gs>
                  </a:gsLst>
                  <a:lin ang="300000" scaled="0"/>
                </a:gradFill>
                <a:latin typeface="Georgia" pitchFamily="34" charset="0"/>
                <a:ea typeface="Georgia" pitchFamily="34" charset="-122"/>
                <a:cs typeface="Georgia" pitchFamily="34" charset="-120"/>
              </a:rPr>
              <a:t>in Jerusalem, and in all Judea and Samaria, and to the end of the earth. </a:t>
            </a:r>
            <a:r>
              <a:rPr lang="en-US" sz="3600" i="1" kern="0" spc="-36" dirty="0">
                <a:solidFill>
                  <a:srgbClr val="FFFFFF"/>
                </a:solidFill>
                <a:latin typeface="Georgia" pitchFamily="34" charset="0"/>
                <a:ea typeface="Georgia" pitchFamily="34" charset="-122"/>
                <a:cs typeface="Georgia" pitchFamily="34" charset="-120"/>
              </a:rPr>
              <a:t>"</a:t>
            </a:r>
            <a:endParaRPr lang="en-US" sz="3600" dirty="0"/>
          </a:p>
        </p:txBody>
      </p:sp>
      <p:sp>
        <p:nvSpPr>
          <p:cNvPr id="5" name="Text 3"/>
          <p:cNvSpPr/>
          <p:nvPr/>
        </p:nvSpPr>
        <p:spPr>
          <a:xfrm>
            <a:off x="1047650" y="6372799"/>
            <a:ext cx="17811866" cy="340689"/>
          </a:xfrm>
          <a:prstGeom prst="rect">
            <a:avLst/>
          </a:prstGeom>
          <a:noFill/>
          <a:ln/>
        </p:spPr>
        <p:txBody>
          <a:bodyPr wrap="square" lIns="25400" tIns="25400" rIns="25400" bIns="25400" rtlCol="0" anchor="t">
            <a:normAutofit/>
          </a:bodyPr>
          <a:lstStyle/>
          <a:p>
            <a:pPr marL="0" indent="0" algn="l">
              <a:buNone/>
            </a:pPr>
            <a:r>
              <a:rPr lang="en-US" sz="1800" b="1" kern="0" spc="108" dirty="0">
                <a:solidFill>
                  <a:srgbClr val="6BC7BC"/>
                </a:solidFill>
                <a:latin typeface="Noto Sans Black" pitchFamily="34" charset="0"/>
                <a:ea typeface="Noto Sans Black" pitchFamily="34" charset="-122"/>
                <a:cs typeface="Noto Sans Black" pitchFamily="34" charset="-120"/>
              </a:rPr>
              <a:t>ACTS 1:8 · NKJV</a:t>
            </a:r>
            <a:endParaRPr lang="en-US" sz="1800" dirty="0"/>
          </a:p>
        </p:txBody>
      </p:sp>
      <p:sp>
        <p:nvSpPr>
          <p:cNvPr id="6" name="Text 4"/>
          <p:cNvSpPr/>
          <p:nvPr/>
        </p:nvSpPr>
        <p:spPr>
          <a:xfrm>
            <a:off x="1047650" y="7132533"/>
            <a:ext cx="17811866" cy="549372"/>
          </a:xfrm>
          <a:prstGeom prst="rect">
            <a:avLst/>
          </a:prstGeom>
          <a:noFill/>
          <a:ln/>
        </p:spPr>
        <p:txBody>
          <a:bodyPr wrap="square" lIns="25400" tIns="25400" rIns="25400" bIns="25400" rtlCol="0" anchor="t">
            <a:normAutofit lnSpcReduction="10000"/>
          </a:bodyPr>
          <a:lstStyle/>
          <a:p>
            <a:pPr marL="0" indent="0" algn="l">
              <a:buNone/>
            </a:pPr>
            <a:r>
              <a:rPr lang="en-US" sz="3300" b="1" kern="0" spc="-33" dirty="0">
                <a:solidFill>
                  <a:srgbClr val="FFFFFF">
                    <a:alpha val="92000"/>
                  </a:srgbClr>
                </a:solidFill>
                <a:latin typeface="Montserrat" pitchFamily="34" charset="0"/>
                <a:ea typeface="Montserrat" pitchFamily="34" charset="-122"/>
                <a:cs typeface="Montserrat" pitchFamily="34" charset="-120"/>
              </a:rPr>
              <a:t>HIS LAST SENTENCE IS A MAP.</a:t>
            </a:r>
            <a:endParaRPr lang="en-US" sz="3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7227842" y="3429889"/>
            <a:ext cx="3832059" cy="371992"/>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6BC7BC"/>
                </a:solidFill>
                <a:latin typeface="Noto Sans Black" pitchFamily="34" charset="0"/>
                <a:ea typeface="Noto Sans Black" pitchFamily="34" charset="-122"/>
                <a:cs typeface="Noto Sans Black" pitchFamily="34" charset="-120"/>
              </a:rPr>
              <a:t>PENTECOST · ACTS 2</a:t>
            </a:r>
            <a:endParaRPr lang="en-US" sz="1950" dirty="0"/>
          </a:p>
        </p:txBody>
      </p:sp>
      <p:sp>
        <p:nvSpPr>
          <p:cNvPr id="4" name="Text 2"/>
          <p:cNvSpPr/>
          <p:nvPr/>
        </p:nvSpPr>
        <p:spPr>
          <a:xfrm>
            <a:off x="1749467" y="4182776"/>
            <a:ext cx="14788972" cy="1226774"/>
          </a:xfrm>
          <a:prstGeom prst="rect">
            <a:avLst/>
          </a:prstGeom>
          <a:noFill/>
          <a:ln/>
        </p:spPr>
        <p:txBody>
          <a:bodyPr wrap="square" lIns="25400" tIns="25400" rIns="25400" bIns="25400" rtlCol="0" anchor="t">
            <a:normAutofit lnSpcReduction="10000"/>
          </a:bodyPr>
          <a:lstStyle/>
          <a:p>
            <a:pPr marL="0" indent="0" algn="ctr">
              <a:lnSpc>
                <a:spcPct val="85659"/>
              </a:lnSpc>
              <a:buNone/>
            </a:pPr>
            <a:r>
              <a:rPr lang="en-US" sz="9000" b="1" kern="0" spc="-180"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HEAVEN TRANSLATED.</a:t>
            </a:r>
            <a:endParaRPr lang="en-US" sz="9000" dirty="0"/>
          </a:p>
        </p:txBody>
      </p:sp>
      <p:sp>
        <p:nvSpPr>
          <p:cNvPr id="5" name="Text 3"/>
          <p:cNvSpPr/>
          <p:nvPr/>
        </p:nvSpPr>
        <p:spPr>
          <a:xfrm>
            <a:off x="5305965" y="5828595"/>
            <a:ext cx="7675976" cy="1066512"/>
          </a:xfrm>
          <a:prstGeom prst="rect">
            <a:avLst/>
          </a:prstGeom>
          <a:noFill/>
          <a:ln/>
        </p:spPr>
        <p:txBody>
          <a:bodyPr wrap="square" lIns="25400" tIns="25400" rIns="25400" bIns="25400" rtlCol="0" anchor="t">
            <a:normAutofit/>
          </a:bodyPr>
          <a:lstStyle/>
          <a:p>
            <a:pPr marL="0" indent="0" algn="ctr">
              <a:lnSpc>
                <a:spcPct val="109545"/>
              </a:lnSpc>
              <a:buNone/>
            </a:pPr>
            <a:r>
              <a:rPr lang="en-US" sz="2700" dirty="0">
                <a:solidFill>
                  <a:srgbClr val="FFFFFF">
                    <a:alpha val="88000"/>
                  </a:srgbClr>
                </a:solidFill>
                <a:latin typeface="Noto Sans Medium" pitchFamily="34" charset="0"/>
                <a:ea typeface="Noto Sans Medium" pitchFamily="34" charset="-122"/>
                <a:cs typeface="Noto Sans Medium" pitchFamily="34" charset="-120"/>
              </a:rPr>
              <a:t>Love learns your language. Love comes to your side of the street.</a:t>
            </a:r>
            <a:endParaRPr lang="en-US" sz="27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7041A"/>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5699D0C-A8C8-00EC-EFC7-A2DCEA1B12B7}"/>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831232"/>
            <a:ext cx="17811866" cy="39286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01</a:t>
            </a:r>
            <a:endParaRPr lang="en-US" sz="2250" dirty="0"/>
          </a:p>
        </p:txBody>
      </p:sp>
      <p:sp>
        <p:nvSpPr>
          <p:cNvPr id="4" name="Shape 2"/>
          <p:cNvSpPr/>
          <p:nvPr/>
        </p:nvSpPr>
        <p:spPr>
          <a:xfrm>
            <a:off x="1047650" y="3281203"/>
            <a:ext cx="914289" cy="57062"/>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650" y="3719110"/>
            <a:ext cx="17811866" cy="810714"/>
          </a:xfrm>
          <a:prstGeom prst="rect">
            <a:avLst/>
          </a:prstGeom>
          <a:noFill/>
          <a:ln/>
        </p:spPr>
        <p:txBody>
          <a:bodyPr wrap="square" lIns="25400" tIns="25400" rIns="25400" bIns="25400" rtlCol="0" anchor="t">
            <a:normAutofit lnSpcReduction="10000"/>
          </a:bodyPr>
          <a:lstStyle/>
          <a:p>
            <a:pPr marL="0" indent="0" algn="l">
              <a:lnSpc>
                <a:spcPct val="85117"/>
              </a:lnSpc>
              <a:buNone/>
            </a:pPr>
            <a:r>
              <a:rPr lang="en-US" sz="5850" b="1" kern="0" spc="-117" dirty="0">
                <a:solidFill>
                  <a:srgbClr val="FFFFFF"/>
                </a:solidFill>
                <a:latin typeface="Montserrat" pitchFamily="34" charset="0"/>
                <a:ea typeface="Montserrat" pitchFamily="34" charset="-122"/>
                <a:cs typeface="Montserrat" pitchFamily="34" charset="-120"/>
              </a:rPr>
              <a:t>THE POWER IS LOVE</a:t>
            </a:r>
            <a:endParaRPr lang="en-US" sz="5850" dirty="0"/>
          </a:p>
        </p:txBody>
      </p:sp>
      <p:sp>
        <p:nvSpPr>
          <p:cNvPr id="6" name="Text 4"/>
          <p:cNvSpPr/>
          <p:nvPr/>
        </p:nvSpPr>
        <p:spPr>
          <a:xfrm>
            <a:off x="1047650" y="4834582"/>
            <a:ext cx="8101160" cy="1087707"/>
          </a:xfrm>
          <a:prstGeom prst="rect">
            <a:avLst/>
          </a:prstGeom>
          <a:noFill/>
          <a:ln/>
        </p:spPr>
        <p:txBody>
          <a:bodyPr wrap="square" lIns="25400" tIns="25400" rIns="25400" bIns="25400" rtlCol="0" anchor="t">
            <a:normAutofit/>
          </a:bodyPr>
          <a:lstStyle/>
          <a:p>
            <a:pPr marL="0" indent="0" algn="l">
              <a:lnSpc>
                <a:spcPct val="107020"/>
              </a:lnSpc>
              <a:buNone/>
            </a:pPr>
            <a:r>
              <a:rPr lang="en-US" sz="2850" dirty="0">
                <a:solidFill>
                  <a:srgbClr val="FFFFFF">
                    <a:alpha val="90000"/>
                  </a:srgbClr>
                </a:solidFill>
                <a:latin typeface="Noto Sans Medium" pitchFamily="34" charset="0"/>
                <a:ea typeface="Noto Sans Medium" pitchFamily="34" charset="-122"/>
                <a:cs typeface="Noto Sans Medium" pitchFamily="34" charset="-120"/>
              </a:rPr>
              <a:t>The power of the Holy Spirit is </a:t>
            </a:r>
            <a:r>
              <a:rPr lang="en-US" sz="2850" b="1" dirty="0">
                <a:solidFill>
                  <a:srgbClr val="6BC7BC"/>
                </a:solidFill>
                <a:latin typeface="Noto Sans Black" pitchFamily="34" charset="0"/>
                <a:ea typeface="Noto Sans Black" pitchFamily="34" charset="-122"/>
                <a:cs typeface="Noto Sans Black" pitchFamily="34" charset="-120"/>
              </a:rPr>
              <a:t>the ability to love without restriction.</a:t>
            </a:r>
            <a:endParaRPr lang="en-US" sz="2850" dirty="0"/>
          </a:p>
        </p:txBody>
      </p:sp>
      <p:sp>
        <p:nvSpPr>
          <p:cNvPr id="7" name="Text 5"/>
          <p:cNvSpPr/>
          <p:nvPr/>
        </p:nvSpPr>
        <p:spPr>
          <a:xfrm>
            <a:off x="1047650" y="6169823"/>
            <a:ext cx="7742474" cy="1323942"/>
          </a:xfrm>
          <a:prstGeom prst="rect">
            <a:avLst/>
          </a:prstGeom>
          <a:noFill/>
          <a:ln/>
        </p:spPr>
        <p:txBody>
          <a:bodyPr wrap="square" lIns="25400" tIns="25400" rIns="25400" bIns="25400" rtlCol="0" anchor="t">
            <a:normAutofit/>
          </a:bodyPr>
          <a:lstStyle/>
          <a:p>
            <a:pPr marL="0" indent="0" algn="l">
              <a:lnSpc>
                <a:spcPct val="111025"/>
              </a:lnSpc>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Boldness is love that refuses to stay silent. Courage is love that walks toward danger for someone else's sake. Mission is love that refuses to settle for comfort.</a:t>
            </a:r>
            <a:endParaRPr lang="en-US" sz="22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07041A"/>
        </a:solidFill>
        <a:effectLst/>
      </p:bgPr>
    </p:bg>
    <p:spTree>
      <p:nvGrpSpPr>
        <p:cNvPr id="1" name=""/>
        <p:cNvGrpSpPr/>
        <p:nvPr/>
      </p:nvGrpSpPr>
      <p:grpSpPr>
        <a:xfrm>
          <a:off x="0" y="0"/>
          <a:ext cx="0" cy="0"/>
          <a:chOff x="0" y="0"/>
          <a:chExt cx="0" cy="0"/>
        </a:xfrm>
      </p:grpSpPr>
      <p:sp>
        <p:nvSpPr>
          <p:cNvPr id="2" name="Text 0"/>
          <p:cNvSpPr/>
          <p:nvPr/>
        </p:nvSpPr>
        <p:spPr>
          <a:xfrm>
            <a:off x="3341974" y="2787865"/>
            <a:ext cx="11603959" cy="737512"/>
          </a:xfrm>
          <a:prstGeom prst="rect">
            <a:avLst/>
          </a:prstGeom>
          <a:noFill/>
          <a:ln/>
        </p:spPr>
        <p:txBody>
          <a:bodyPr wrap="square" lIns="25400" tIns="25400" rIns="25400" bIns="25400" rtlCol="0" anchor="t">
            <a:normAutofit/>
          </a:bodyPr>
          <a:lstStyle/>
          <a:p>
            <a:pPr marL="0" indent="0" algn="ctr">
              <a:lnSpc>
                <a:spcPct val="88212"/>
              </a:lnSpc>
              <a:buNone/>
            </a:pPr>
            <a:r>
              <a:rPr lang="en-US" sz="5100" b="1" kern="0" spc="-102" dirty="0">
                <a:solidFill>
                  <a:srgbClr val="FFFFFF"/>
                </a:solidFill>
                <a:latin typeface="Montserrat" pitchFamily="34" charset="0"/>
                <a:ea typeface="Montserrat" pitchFamily="34" charset="-122"/>
                <a:cs typeface="Montserrat" pitchFamily="34" charset="-120"/>
              </a:rPr>
              <a:t>GOD'S LOVE AIMS AT ETERNITY.</a:t>
            </a:r>
            <a:endParaRPr lang="en-US" sz="5100" dirty="0"/>
          </a:p>
        </p:txBody>
      </p:sp>
      <p:sp>
        <p:nvSpPr>
          <p:cNvPr id="3" name="Text 1"/>
          <p:cNvSpPr/>
          <p:nvPr/>
        </p:nvSpPr>
        <p:spPr>
          <a:xfrm>
            <a:off x="3766944" y="3734924"/>
            <a:ext cx="10753855" cy="2461097"/>
          </a:xfrm>
          <a:prstGeom prst="rect">
            <a:avLst/>
          </a:prstGeom>
          <a:noFill/>
          <a:ln/>
        </p:spPr>
        <p:txBody>
          <a:bodyPr wrap="square" lIns="25400" tIns="25400" rIns="25400" bIns="25400" rtlCol="0" anchor="t">
            <a:normAutofit/>
          </a:bodyPr>
          <a:lstStyle/>
          <a:p>
            <a:pPr marL="0" indent="0" algn="ctr">
              <a:lnSpc>
                <a:spcPct val="86979"/>
              </a:lnSpc>
              <a:buNone/>
            </a:pPr>
            <a:r>
              <a:rPr lang="en-US" sz="6000" b="1" kern="0" spc="-120"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EVERY PERSON YOU MEET IS A CANDIDATE FOR ETERNAL LIFE.</a:t>
            </a:r>
            <a:endParaRPr lang="en-US" sz="6000" dirty="0"/>
          </a:p>
        </p:txBody>
      </p:sp>
      <p:sp>
        <p:nvSpPr>
          <p:cNvPr id="4" name="Text 2"/>
          <p:cNvSpPr/>
          <p:nvPr/>
        </p:nvSpPr>
        <p:spPr>
          <a:xfrm>
            <a:off x="5552648" y="6615066"/>
            <a:ext cx="7182447" cy="922065"/>
          </a:xfrm>
          <a:prstGeom prst="rect">
            <a:avLst/>
          </a:prstGeom>
          <a:noFill/>
          <a:ln/>
        </p:spPr>
        <p:txBody>
          <a:bodyPr wrap="square" lIns="25400" tIns="25400" rIns="25400" bIns="25400" rtlCol="0" anchor="t">
            <a:normAutofit/>
          </a:bodyPr>
          <a:lstStyle/>
          <a:p>
            <a:pPr marL="0" indent="0" algn="ctr">
              <a:lnSpc>
                <a:spcPct val="105893"/>
              </a:lnSpc>
              <a:buNone/>
            </a:pPr>
            <a:r>
              <a:rPr lang="en-US" sz="2400" dirty="0">
                <a:solidFill>
                  <a:srgbClr val="FFFFFF">
                    <a:alpha val="82000"/>
                  </a:srgbClr>
                </a:solidFill>
                <a:latin typeface="Noto Sans Medium" pitchFamily="34" charset="0"/>
                <a:ea typeface="Noto Sans Medium" pitchFamily="34" charset="-122"/>
                <a:cs typeface="Noto Sans Medium" pitchFamily="34" charset="-120"/>
              </a:rPr>
              <a:t>"For God so loved the world that He gave His only begotten Son…" · John 3:16</a:t>
            </a: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07041A"/>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6975937-BF74-BDA9-8893-C9DF3500162C}"/>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360719"/>
            <a:ext cx="17811866" cy="39286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02</a:t>
            </a:r>
            <a:endParaRPr lang="en-US" sz="2250" dirty="0"/>
          </a:p>
        </p:txBody>
      </p:sp>
      <p:sp>
        <p:nvSpPr>
          <p:cNvPr id="4" name="Shape 2"/>
          <p:cNvSpPr/>
          <p:nvPr/>
        </p:nvSpPr>
        <p:spPr>
          <a:xfrm>
            <a:off x="1047650" y="2810690"/>
            <a:ext cx="914289" cy="57062"/>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650" y="3248596"/>
            <a:ext cx="16678384" cy="1464639"/>
          </a:xfrm>
          <a:prstGeom prst="rect">
            <a:avLst/>
          </a:prstGeom>
          <a:noFill/>
          <a:ln/>
        </p:spPr>
        <p:txBody>
          <a:bodyPr wrap="square" lIns="25400" tIns="25400" rIns="25400" bIns="25400" rtlCol="0" anchor="t">
            <a:normAutofit/>
          </a:bodyPr>
          <a:lstStyle/>
          <a:p>
            <a:pPr marL="0" indent="0" algn="l">
              <a:lnSpc>
                <a:spcPct val="85445"/>
              </a:lnSpc>
              <a:buNone/>
            </a:pPr>
            <a:r>
              <a:rPr lang="en-US" sz="5400" b="1" kern="0" spc="-108" dirty="0">
                <a:solidFill>
                  <a:srgbClr val="FFFFFF"/>
                </a:solidFill>
                <a:latin typeface="Montserrat" pitchFamily="34" charset="0"/>
                <a:ea typeface="Montserrat" pitchFamily="34" charset="-122"/>
                <a:cs typeface="Montserrat" pitchFamily="34" charset="-120"/>
              </a:rPr>
              <a:t>YOUR JERUSALEM — </a:t>
            </a:r>
          </a:p>
          <a:p>
            <a:pPr marL="0" indent="0" algn="l">
              <a:lnSpc>
                <a:spcPct val="85445"/>
              </a:lnSpc>
              <a:buNone/>
            </a:pPr>
            <a:r>
              <a:rPr lang="en-US" sz="5400" b="1" kern="0" spc="-108" dirty="0">
                <a:solidFill>
                  <a:srgbClr val="FFFFFF"/>
                </a:solidFill>
                <a:latin typeface="Montserrat" pitchFamily="34" charset="0"/>
                <a:ea typeface="Montserrat" pitchFamily="34" charset="-122"/>
                <a:cs typeface="Montserrat" pitchFamily="34" charset="-120"/>
              </a:rPr>
              <a:t>THE PEOPLE CLOSE TO YOU</a:t>
            </a:r>
            <a:endParaRPr lang="en-US" sz="5400" dirty="0"/>
          </a:p>
        </p:txBody>
      </p:sp>
      <p:sp>
        <p:nvSpPr>
          <p:cNvPr id="6" name="Text 4"/>
          <p:cNvSpPr/>
          <p:nvPr/>
        </p:nvSpPr>
        <p:spPr>
          <a:xfrm>
            <a:off x="1047650" y="5055981"/>
            <a:ext cx="8393012" cy="1495126"/>
          </a:xfrm>
          <a:prstGeom prst="rect">
            <a:avLst/>
          </a:prstGeom>
          <a:noFill/>
          <a:ln/>
        </p:spPr>
        <p:txBody>
          <a:bodyPr wrap="square" lIns="25400" tIns="25400" rIns="25400" bIns="25400" rtlCol="0" anchor="t">
            <a:normAutofit/>
          </a:bodyPr>
          <a:lstStyle/>
          <a:p>
            <a:pPr marL="0" indent="0" algn="l">
              <a:lnSpc>
                <a:spcPct val="110849"/>
              </a:lnSpc>
              <a:buNone/>
            </a:pPr>
            <a:r>
              <a:rPr lang="en-US" sz="2550" dirty="0">
                <a:solidFill>
                  <a:srgbClr val="FFFFFF">
                    <a:alpha val="88000"/>
                  </a:srgbClr>
                </a:solidFill>
                <a:latin typeface="Noto Sans Medium" pitchFamily="34" charset="0"/>
                <a:ea typeface="Noto Sans Medium" pitchFamily="34" charset="-122"/>
                <a:cs typeface="Noto Sans Medium" pitchFamily="34" charset="-120"/>
              </a:rPr>
              <a:t>You live on your street on purpose. You work where you work on purpose. </a:t>
            </a:r>
            <a:r>
              <a:rPr lang="en-US" sz="2550" b="1" dirty="0">
                <a:solidFill>
                  <a:srgbClr val="6BC7BC"/>
                </a:solidFill>
                <a:latin typeface="Noto Sans Black" pitchFamily="34" charset="0"/>
                <a:ea typeface="Noto Sans Black" pitchFamily="34" charset="-122"/>
                <a:cs typeface="Noto Sans Black" pitchFamily="34" charset="-120"/>
              </a:rPr>
              <a:t>God placed a witness in their neighborhood — and the witness is you.</a:t>
            </a:r>
            <a:endParaRPr lang="en-US" sz="2550" dirty="0"/>
          </a:p>
        </p:txBody>
      </p:sp>
      <p:sp>
        <p:nvSpPr>
          <p:cNvPr id="7" name="Text 5"/>
          <p:cNvSpPr/>
          <p:nvPr/>
        </p:nvSpPr>
        <p:spPr>
          <a:xfrm>
            <a:off x="1047650" y="6932002"/>
            <a:ext cx="8291250" cy="1032276"/>
          </a:xfrm>
          <a:prstGeom prst="rect">
            <a:avLst/>
          </a:prstGeom>
          <a:noFill/>
          <a:ln/>
        </p:spPr>
        <p:txBody>
          <a:bodyPr wrap="square" lIns="25400" tIns="25400" rIns="25400" bIns="25400" rtlCol="0" anchor="t">
            <a:normAutofit/>
          </a:bodyPr>
          <a:lstStyle/>
          <a:p>
            <a:pPr marL="0" indent="0" algn="l">
              <a:lnSpc>
                <a:spcPct val="105893"/>
              </a:lnSpc>
              <a:buNone/>
            </a:pPr>
            <a:r>
              <a:rPr lang="en-US" sz="2700" i="1" dirty="0">
                <a:solidFill>
                  <a:srgbClr val="FFFFFF">
                    <a:alpha val="82000"/>
                  </a:srgbClr>
                </a:solidFill>
                <a:latin typeface="Noto Serif" pitchFamily="34" charset="0"/>
                <a:ea typeface="Noto Serif" pitchFamily="34" charset="-122"/>
                <a:cs typeface="Noto Serif" pitchFamily="34" charset="-120"/>
              </a:rPr>
              <a:t>Who is your Jerusalem? Bring one face to mind now — and hold it.</a:t>
            </a:r>
            <a:endParaRPr lang="en-US" sz="27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07041A"/>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0A76857-8725-C668-9CBD-327D5DA70EDB}"/>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862697"/>
            <a:ext cx="17811866" cy="39286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03</a:t>
            </a:r>
            <a:endParaRPr lang="en-US" sz="2250" dirty="0"/>
          </a:p>
        </p:txBody>
      </p:sp>
      <p:sp>
        <p:nvSpPr>
          <p:cNvPr id="4" name="Shape 2"/>
          <p:cNvSpPr/>
          <p:nvPr/>
        </p:nvSpPr>
        <p:spPr>
          <a:xfrm>
            <a:off x="1047650" y="3312668"/>
            <a:ext cx="914289" cy="57062"/>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650" y="3750575"/>
            <a:ext cx="16678384" cy="1464639"/>
          </a:xfrm>
          <a:prstGeom prst="rect">
            <a:avLst/>
          </a:prstGeom>
          <a:noFill/>
          <a:ln/>
        </p:spPr>
        <p:txBody>
          <a:bodyPr wrap="square" lIns="25400" tIns="25400" rIns="25400" bIns="25400" rtlCol="0" anchor="t">
            <a:normAutofit/>
          </a:bodyPr>
          <a:lstStyle/>
          <a:p>
            <a:pPr marL="0" indent="0" algn="l">
              <a:lnSpc>
                <a:spcPct val="85445"/>
              </a:lnSpc>
              <a:buNone/>
            </a:pPr>
            <a:r>
              <a:rPr lang="en-US" sz="5400" b="1" kern="0" spc="-108" dirty="0">
                <a:solidFill>
                  <a:srgbClr val="FFFFFF"/>
                </a:solidFill>
                <a:latin typeface="Montserrat" pitchFamily="34" charset="0"/>
                <a:ea typeface="Montserrat" pitchFamily="34" charset="-122"/>
                <a:cs typeface="Montserrat" pitchFamily="34" charset="-120"/>
              </a:rPr>
              <a:t>JUDEA AND SAMARIA — </a:t>
            </a:r>
          </a:p>
          <a:p>
            <a:pPr marL="0" indent="0" algn="l">
              <a:lnSpc>
                <a:spcPct val="85445"/>
              </a:lnSpc>
              <a:buNone/>
            </a:pPr>
            <a:r>
              <a:rPr lang="en-US" sz="5400" b="1" kern="0" spc="-108" dirty="0">
                <a:solidFill>
                  <a:srgbClr val="FFFFFF"/>
                </a:solidFill>
                <a:latin typeface="Montserrat" pitchFamily="34" charset="0"/>
                <a:ea typeface="Montserrat" pitchFamily="34" charset="-122"/>
                <a:cs typeface="Montserrat" pitchFamily="34" charset="-120"/>
              </a:rPr>
              <a:t>LOVE CROSSES OLD LINES</a:t>
            </a:r>
            <a:endParaRPr lang="en-US" sz="5400" dirty="0"/>
          </a:p>
        </p:txBody>
      </p:sp>
      <p:sp>
        <p:nvSpPr>
          <p:cNvPr id="6" name="Text 4"/>
          <p:cNvSpPr/>
          <p:nvPr/>
        </p:nvSpPr>
        <p:spPr>
          <a:xfrm>
            <a:off x="1047650" y="5557960"/>
            <a:ext cx="8393012" cy="1009451"/>
          </a:xfrm>
          <a:prstGeom prst="rect">
            <a:avLst/>
          </a:prstGeom>
          <a:noFill/>
          <a:ln/>
        </p:spPr>
        <p:txBody>
          <a:bodyPr wrap="square" lIns="25400" tIns="25400" rIns="25400" bIns="25400" rtlCol="0" anchor="t">
            <a:normAutofit/>
          </a:bodyPr>
          <a:lstStyle/>
          <a:p>
            <a:pPr marL="0" indent="0" algn="l">
              <a:lnSpc>
                <a:spcPct val="110849"/>
              </a:lnSpc>
              <a:buNone/>
            </a:pPr>
            <a:r>
              <a:rPr lang="en-US" sz="2550" dirty="0">
                <a:solidFill>
                  <a:srgbClr val="FFFFFF">
                    <a:alpha val="88000"/>
                  </a:srgbClr>
                </a:solidFill>
                <a:latin typeface="Noto Sans Medium" pitchFamily="34" charset="0"/>
                <a:ea typeface="Noto Sans Medium" pitchFamily="34" charset="-122"/>
                <a:cs typeface="Noto Sans Medium" pitchFamily="34" charset="-120"/>
              </a:rPr>
              <a:t>Samaria was near in distance and far in every other way. </a:t>
            </a:r>
            <a:r>
              <a:rPr lang="en-US" sz="2550" b="1" dirty="0">
                <a:solidFill>
                  <a:srgbClr val="6BC7BC"/>
                </a:solidFill>
                <a:latin typeface="Noto Sans Black" pitchFamily="34" charset="0"/>
                <a:ea typeface="Noto Sans Black" pitchFamily="34" charset="-122"/>
                <a:cs typeface="Noto Sans Black" pitchFamily="34" charset="-120"/>
              </a:rPr>
              <a:t>Every congregation has a Samaria.</a:t>
            </a:r>
            <a:endParaRPr lang="en-US" sz="2550" dirty="0"/>
          </a:p>
        </p:txBody>
      </p:sp>
      <p:sp>
        <p:nvSpPr>
          <p:cNvPr id="7" name="Text 5"/>
          <p:cNvSpPr/>
          <p:nvPr/>
        </p:nvSpPr>
        <p:spPr>
          <a:xfrm>
            <a:off x="1047650" y="6910156"/>
            <a:ext cx="8900105" cy="551980"/>
          </a:xfrm>
          <a:prstGeom prst="rect">
            <a:avLst/>
          </a:prstGeom>
          <a:noFill/>
          <a:ln/>
        </p:spPr>
        <p:txBody>
          <a:bodyPr wrap="square" lIns="25400" tIns="25400" rIns="25400" bIns="25400" rtlCol="0" anchor="t">
            <a:normAutofit/>
          </a:bodyPr>
          <a:lstStyle/>
          <a:p>
            <a:pPr marL="0" indent="0" algn="l">
              <a:lnSpc>
                <a:spcPct val="104805"/>
              </a:lnSpc>
              <a:buNone/>
            </a:pPr>
            <a:r>
              <a:rPr lang="en-US" sz="2850" i="1" dirty="0">
                <a:solidFill>
                  <a:srgbClr val="FFFFFF">
                    <a:alpha val="85000"/>
                  </a:srgbClr>
                </a:solidFill>
                <a:latin typeface="Noto Serif" pitchFamily="34" charset="0"/>
                <a:ea typeface="Noto Serif" pitchFamily="34" charset="-122"/>
                <a:cs typeface="Noto Serif" pitchFamily="34" charset="-120"/>
              </a:rPr>
              <a:t>"And there was great joy in that city." </a:t>
            </a:r>
            <a:r>
              <a:rPr lang="en-US" sz="1800" b="1" dirty="0">
                <a:solidFill>
                  <a:srgbClr val="6BC7BC"/>
                </a:solidFill>
                <a:latin typeface="Noto Sans Black" pitchFamily="34" charset="0"/>
                <a:ea typeface="Noto Sans Black" pitchFamily="34" charset="-122"/>
                <a:cs typeface="Noto Sans Black" pitchFamily="34" charset="-120"/>
              </a:rPr>
              <a:t>Acts 8:8</a:t>
            </a:r>
            <a:endParaRPr lang="en-US" sz="28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7041A"/>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BD2C89C-0C2F-D5DB-2298-7DA9453F9087}"/>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047206"/>
            <a:ext cx="17811866" cy="39286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04</a:t>
            </a:r>
            <a:endParaRPr lang="en-US" sz="2250" dirty="0"/>
          </a:p>
        </p:txBody>
      </p:sp>
      <p:sp>
        <p:nvSpPr>
          <p:cNvPr id="4" name="Shape 2"/>
          <p:cNvSpPr/>
          <p:nvPr/>
        </p:nvSpPr>
        <p:spPr>
          <a:xfrm>
            <a:off x="1047650" y="2497177"/>
            <a:ext cx="914289" cy="57062"/>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650" y="2935084"/>
            <a:ext cx="16678384" cy="1464639"/>
          </a:xfrm>
          <a:prstGeom prst="rect">
            <a:avLst/>
          </a:prstGeom>
          <a:noFill/>
          <a:ln/>
        </p:spPr>
        <p:txBody>
          <a:bodyPr wrap="square" lIns="25400" tIns="25400" rIns="25400" bIns="25400" rtlCol="0" anchor="t">
            <a:normAutofit/>
          </a:bodyPr>
          <a:lstStyle/>
          <a:p>
            <a:pPr marL="0" indent="0" algn="l">
              <a:lnSpc>
                <a:spcPct val="85445"/>
              </a:lnSpc>
              <a:buNone/>
            </a:pPr>
            <a:r>
              <a:rPr lang="en-US" sz="5400" b="1" kern="0" spc="-108" dirty="0">
                <a:solidFill>
                  <a:srgbClr val="FFFFFF"/>
                </a:solidFill>
                <a:latin typeface="Montserrat" pitchFamily="34" charset="0"/>
                <a:ea typeface="Montserrat" pitchFamily="34" charset="-122"/>
                <a:cs typeface="Montserrat" pitchFamily="34" charset="-120"/>
              </a:rPr>
              <a:t>THE END OF THE EARTH — </a:t>
            </a:r>
          </a:p>
          <a:p>
            <a:pPr marL="0" indent="0" algn="l">
              <a:lnSpc>
                <a:spcPct val="85445"/>
              </a:lnSpc>
              <a:buNone/>
            </a:pPr>
            <a:r>
              <a:rPr lang="en-US" sz="5400" b="1" kern="0" spc="-108" dirty="0">
                <a:solidFill>
                  <a:srgbClr val="FFFFFF"/>
                </a:solidFill>
                <a:latin typeface="Montserrat" pitchFamily="34" charset="0"/>
                <a:ea typeface="Montserrat" pitchFamily="34" charset="-122"/>
                <a:cs typeface="Montserrat" pitchFamily="34" charset="-120"/>
              </a:rPr>
              <a:t>THE GREATEST RESPONSIBILITY</a:t>
            </a:r>
            <a:endParaRPr lang="en-US" sz="5400" dirty="0"/>
          </a:p>
        </p:txBody>
      </p:sp>
      <p:sp>
        <p:nvSpPr>
          <p:cNvPr id="6" name="Text 4"/>
          <p:cNvSpPr/>
          <p:nvPr/>
        </p:nvSpPr>
        <p:spPr>
          <a:xfrm>
            <a:off x="1047650" y="4742468"/>
            <a:ext cx="8393012" cy="1495126"/>
          </a:xfrm>
          <a:prstGeom prst="rect">
            <a:avLst/>
          </a:prstGeom>
          <a:noFill/>
          <a:ln/>
        </p:spPr>
        <p:txBody>
          <a:bodyPr wrap="square" lIns="25400" tIns="25400" rIns="25400" bIns="25400" rtlCol="0" anchor="t">
            <a:normAutofit/>
          </a:bodyPr>
          <a:lstStyle/>
          <a:p>
            <a:pPr marL="0" indent="0" algn="l">
              <a:lnSpc>
                <a:spcPct val="110849"/>
              </a:lnSpc>
              <a:buNone/>
            </a:pPr>
            <a:r>
              <a:rPr lang="en-US" sz="2550" dirty="0">
                <a:solidFill>
                  <a:srgbClr val="FFFFFF">
                    <a:alpha val="88000"/>
                  </a:srgbClr>
                </a:solidFill>
                <a:latin typeface="Noto Sans Medium" pitchFamily="34" charset="0"/>
                <a:ea typeface="Noto Sans Medium" pitchFamily="34" charset="-122"/>
                <a:cs typeface="Noto Sans Medium" pitchFamily="34" charset="-120"/>
              </a:rPr>
              <a:t>Billions alive today have never once heard the gospel of Jesus. </a:t>
            </a:r>
            <a:r>
              <a:rPr lang="en-US" sz="2550" b="1" dirty="0">
                <a:solidFill>
                  <a:srgbClr val="6BC7BC"/>
                </a:solidFill>
                <a:latin typeface="Noto Sans Black" pitchFamily="34" charset="0"/>
                <a:ea typeface="Noto Sans Black" pitchFamily="34" charset="-122"/>
                <a:cs typeface="Noto Sans Black" pitchFamily="34" charset="-120"/>
              </a:rPr>
              <a:t>They are the people no one else will reach.</a:t>
            </a:r>
            <a:endParaRPr lang="en-US" sz="2550" dirty="0"/>
          </a:p>
        </p:txBody>
      </p:sp>
      <p:sp>
        <p:nvSpPr>
          <p:cNvPr id="7" name="Text 5"/>
          <p:cNvSpPr/>
          <p:nvPr/>
        </p:nvSpPr>
        <p:spPr>
          <a:xfrm>
            <a:off x="1047650" y="6542353"/>
            <a:ext cx="9436659" cy="1735274"/>
          </a:xfrm>
          <a:prstGeom prst="rect">
            <a:avLst/>
          </a:prstGeom>
          <a:noFill/>
          <a:ln/>
        </p:spPr>
        <p:txBody>
          <a:bodyPr wrap="square" lIns="25400" tIns="25400" rIns="25400" bIns="25400" rtlCol="0" anchor="t">
            <a:normAutofit/>
          </a:bodyPr>
          <a:lstStyle/>
          <a:p>
            <a:pPr marL="0" indent="0" algn="l">
              <a:lnSpc>
                <a:spcPct val="90374"/>
              </a:lnSpc>
              <a:buNone/>
            </a:pPr>
            <a:r>
              <a:rPr lang="en-US" sz="4050" b="1" kern="0" spc="-81"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OURS IS THE FIRST GENERATION FOR WHICH DISTANCE HAS SURRENDERED.</a:t>
            </a:r>
            <a:endParaRPr lang="en-US" sz="40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TotalTime>
  <Words>5181</Words>
  <Application>Microsoft Macintosh PowerPoint</Application>
  <PresentationFormat>Custom</PresentationFormat>
  <Paragraphs>116</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Georgia</vt:lpstr>
      <vt:lpstr>Montserrat</vt:lpstr>
      <vt:lpstr>Noto Sans Black</vt:lpstr>
      <vt:lpstr>Noto Sans Medium</vt:lpstr>
      <vt:lpstr>Noto Serif</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8</cp:revision>
  <dcterms:created xsi:type="dcterms:W3CDTF">2026-08-24T14:08:54Z</dcterms:created>
  <dcterms:modified xsi:type="dcterms:W3CDTF">2026-08-24T14:23:04Z</dcterms:modified>
</cp:coreProperties>
</file>