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8288000" cy="10287000"/>
  <p:notesSz cx="10287000" cy="18288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41"/>
    <p:restoredTop sz="80000"/>
  </p:normalViewPr>
  <p:slideViewPr>
    <p:cSldViewPr snapToGrid="0" snapToObjects="1">
      <p:cViewPr varScale="1">
        <p:scale>
          <a:sx n="67" d="100"/>
          <a:sy n="67" d="100"/>
        </p:scale>
        <p:origin x="170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96414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Brothers and sisters, happy Sabbath. We have come from different homes and different families, but together we are one church. Some arrived carrying joy; others carrying burdens no one else can see. Yet Jesus has gathered us here as one church family. (Preacher note: this sermon is preached today in Adventist congregations around the world as the church launches OneVoice27. About thirty minutes at an average pace. Preach it as your own, in your own voice. All Scripture NKJV.)</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Jesus gives His disciples a map of mission. Our 'Jerusalem' begins just outside the doors of this church: the people in our homes, workplaces, schools, neighborhoods, and community. Our 'Judea' may be the wider region connected to us by profession, language, or shared interest. Our 'Samaria' may include the people we usually avoid — those who think differently, worship differently, come from another ethnic group, belong to another generation, or carry wounds caused by the very people they trusted. And the 'ends of the earth' may now appear on a screen in our hand. Technology does not replace sitting beside a hospital bed or embracing a grieving family — it is not replacement, but extension, the opening of a new door.</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goal is not merely a view — it is a relationship. Not simply a click — a conversation. The goal is prayer, Scripture, community, discipleship, baptism, and a life prepared for the return of Christ. If someone responds, who will pray with that person? Who will answer the question? Who will offer Bible study? Who will welcome them when they walk through our doors? Evangelism is not a performance reserved for specialists. You do not need a famous name — you need a surrendered life. Somebody trusts you who will never initially trust a church advertisement. Somebody will read your message because it came from your number. Your circle may be five people or fifty thousand. Heaven does not ask you to possess somebody else's reach. Heaven asks you to consecrate the reach you have.</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Understand the moment God has placed us in. The Digital 2026 mid-year analysis (DataReportal) estimates 5.79 billion active social-media user identities — about 69.9 percent of the global population. Online adults average 18 hours 36 minutes a week in social and video feeds — across generations; even male internet users over 65 average more than an hour a day. YouTube has reported more than 500 hours of video uploaded every minute — during this sermon alone, tens of thousands of hours enter a single platform. Yet Hope Channel International states 3.62 billion people — about 44 percent — still lack adequate, culturally accessible gospel witness. Who will reach them?</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problem is not that the world has nothing to watch. The problem is that the world still needs to see the character of Jesus. And our own engagement with Scripture: one worldwide church survey reported 52 percent of members engage in daily personal devotions, 37 percent in morning and evening family devotions. Are we spending more time consuming the world's feed than receiving the Word of God? The answer is not guilt without grace. The same phone that distracts can carry the Bible. The same group chat that spreads rumor can carry prayer. The same camera that promotes self can record a testimony. The same platform that intensifies loneliness can help begin a friendship. Romans 12:1–2 — present your bodies a living sacrifice; do not be conformed to this world, but be transformed by the renewing of your mind.</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Romans 15:5–6 is the biblical heart of OneVoice27. One voice does not mean one accent, one language, one platform, or one personality. At Pentecost the Holy Spirit did not erase languages; He made the gospel understandable through them. Biblical unity is seen in diversity: many members and one body, many gifts and one Spirit, many cultures surrendered to one Lord, grounded in one Word, proclaiming the everlasting gospel. In Revelation 14 the angels fly in the midst of heaven carrying the everlasting gospel to every nation, tribe, tongue, and people — and the center of the first angel's proclamation is 'Give glory to Him.' Matthew 5 says 'glorify your Father'; Revelation 14 says 'give glory to Him.' The remnant message cannot be carried in a spirit that seeks glory for the messenger. Every distinctive truth must reveal the character of the Lamb.</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 calls for our congregation. First, show up surrendered: take your device in your hand if you have it. Do not open an application yet — simply hold it. It carries your attention, your conversations, your memories, and part of your influence. It can become an altar of worship or an instrument of distraction. Together, let us dedicate it to God. Second, show up relationally: choose people, not merely platforms. Do not post and disappear — if someone responds, answer; if someone asks for prayer, pray and follow up; if someone wants to study, invite a mature disciple to walk with them; if someone is in crisis, help them find appropriate care. Third, show up together as a church: Romans 15 does not say 'one famous mouth.' Pray for creators, translate, check biblical accuracy, welcome responders, host a meal, lead a small group, give Bible studies, visit, mentor, support financially. The church becomes united — not one person large.</a:t>
            </a:r>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God to place five names on your heart: a relative, a friend, a colleague, a neighbor, and someone who may feel far from faith. Pray for them. Listen to them. Encourage them. Serve them. When appropriate, invite them. Your Global Launch Day message can be simple: 'Jesus has met me with hope in a difficult season. I am joining believers around the world in praying for renewal.' Or a personal message: 'You came to mind today. I do not want to give you a speech; I simply want you to know that you matter to me and to God.' Use your words, not mine.</a:t>
            </a:r>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billions of people scroll past us — but behind every number is a person God knows by name. A young adult trying to decide whether life has meaning. A parent exhausted by responsibility. A refugee missing home. A teenager being bullied. An older adult living in silence. A believer quietly losing faith. Will we show off to the multitude, or will we show up for the person? 'The church is God's appointed agency for the salvation of men' (Acts of the Apostles, p. 10). Do not say 'I have no platform' — if you have a life surrendered to Jesus, you are a witness. Not too old, not too young, no church too small, no reach too local. OneVoice27 is mission for all, because the Holy Spirit gives gifts to all.</a:t>
            </a:r>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Jesus is coming again. Revelation does not end with endless scrolling, endless conflict, or endless sorrow. Hope starts here — not in a campaign, not in a platform, but in Jesus Christ. One day the wounded will be healed, death will be defeated, tears will be wiped away, and God will dwell with His people. Until that day, the three angels are still flying. The everlasting gospel is still moving. The harvest is still plentiful. And the Lord is still asking, 'Whom shall I send?' If you are willing to pray, create, share, translate, welcome, give, study, mentor, visit, or serve — then today, accept His call and let your light shine.</a:t>
            </a:r>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not show off. By the grace of God, we will show up — in our homes, our streets, our workplaces, our schools, our community, and online. United with churches around the world, we will reach beyond our Jerusalem, into Judea and Samaria, and toward the ends of the earth. Speaking in one voice, we will let our light shine! (The Commissioning follows in the worship deck.)</a:t>
            </a:r>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our church is not worshiping alone. In congregations across the world — large and small, urban and rural, meeting in historic sanctuaries, rented rooms, homes, schools, and simple buildings — our brothers and sisters are turning toward the same mission. We do not all speak the same language or serve in the same setting. Yet in Jesus Christ we have one Savior, one hope, one message, and one mission. This mission is for every disciple of Jesus; it is part of the Great Commission (Matthew 28:18–20) and it begins here in our church.</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on the Global Launch Day of OneVoice27, this congregation joins a worldwide movement. In September 2027 we mark two thousand years since Jesus was baptized in the Jordan and anointed by the Holy Spirit for His public ministry. The church is inviting members around the world to unite through OneVoice27: Mission for All — placing every available means of communication into God's hands. Our purpose is not merely to create more content, but to proclaim the Savior who promises, 'Behold, I make all things new' (Revelation 21:5). For some that means a social-media page; for others a family messaging group, a telephone call, a printed invitation, a shared meal, or faithful prayer behind the scenes. The deeper question is not 'Will we post?' but 'Will I let my light shine?'</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text slowly. Notice the direction of the verse: the light is visible, but the glory travels upward. People see the disciple, but they praise the Father. Jesus does not command His followers to disappear; neither does He authorize us to make ourselves the center. We become visible so that God may be glorified. That is the heart of this message: show up, but do not show off. Let your light shine and point people to Jesus.</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a difference between showing up and showing off. Showing off makes the message revolve around me — my image, my influence, my recognition, my numbers. Showing up places me at the service of Christ and of people. Showing off asks, 'How can this make me visible?' Showing up asks, 'How can Jesus become visible?' Showing off wants an audience. Showing up loves a person. Showing off counts followers. Showing up follows Jesus.</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Matthew 5:16 tells us to let people see our good works; Matthew 6:1 warns not to perform righteous acts to be seen by others. No contradiction: in Matthew 5 people see the works and glorify the Father; in Matthew 6 they glorify the performer. The destination of the glory is different. Views, likes, and shares can help communicators, but they are unreliable instruments for measuring faithfulness. A post may travel around the world and still be empty of the Holy Spirit; a private message may reach one wounded person and become part of God's work of saving a life. Matthew 7:21–23 warns: some will say 'Lord, Lord, have we not done many wonders in Your name?' The danger is being busy and active without living in relationship with Christ.</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asking 'What will I put online?' or 'What will I share with my neighbor?' we must ask, 'Have I spent time with the Father?' Prayer is not decoration around mission. Prayer is the place where mission receives its power and its purity. We must be with Jesus before we speak about Jesus. This is why our first act on Global Launch Day should not only be touching a screen — it should be surrendering our hearts.</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does the light of Matthew 5 look like in daily life? It looks like Jesus' ministry. John 13:34–35: 'As I have loved you, that you also love one another. By this all will know that you are My disciples.' The identifying sign of discipleship is not clever branding or perfect video production — it is Christlike love. God's love is relational; it seeks communion, not coercion. We are not manipulating people into a decision or treating them as numbers in a campaign; we are joining the God who lovingly moves toward people and invites a free response. There is enough anger online, enough mockery, enough content designed to divide. The disciple enters that environment with another intent: we speak the truth in love, and we never use truth as a stone to injure someone Jesus died to save.</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pattern behind this sentence: the Savior came near to people desiring their good, showed sympathy, served their needs, gained their confidence, and then invited them to follow Him. Jesus did not begin with self-promotion; He began with presence. He entered villages, sat at tables, touched those others avoided, listened, healed, wept at a grave. The same pattern must guide us online. Notice when a friend goes silent. Send the message: 'I have been thinking about you. How are you really doing?' Ask permission: 'May I pray for you?' Remember the answer and follow up. Offer practical help when a post reveals a real need. Then, as confidence grows and the Holy Spirit opens the way: 'Would you like to read a promise from Jesus with me?' Showing off produces content. Showing up cultivates connection.</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7041A"/>
        </a:solidFill>
        <a:effectLst/>
      </p:bgPr>
    </p:bg>
    <p:spTree>
      <p:nvGrpSpPr>
        <p:cNvPr id="1" name=""/>
        <p:cNvGrpSpPr/>
        <p:nvPr/>
      </p:nvGrpSpPr>
      <p:grpSpPr>
        <a:xfrm>
          <a:off x="0" y="0"/>
          <a:ext cx="0" cy="0"/>
          <a:chOff x="0" y="0"/>
          <a:chExt cx="0" cy="0"/>
        </a:xfrm>
      </p:grpSpPr>
      <p:pic>
        <p:nvPicPr>
          <p:cNvPr id="7" name="Copied Picture 901">
            <a:extLst>
              <a:ext uri="{FF2B5EF4-FFF2-40B4-BE49-F238E27FC236}">
                <a16:creationId xmlns:a16="http://schemas.microsoft.com/office/drawing/2014/main" id="{7D8871BB-667B-158A-5C15-D0AEB15780C7}"/>
              </a:ext>
            </a:extLst>
          </p:cNvPr>
          <p:cNvPicPr>
            <a:picLocks noChangeAspect="1"/>
          </p:cNvPicPr>
          <p:nvPr/>
        </p:nvPicPr>
        <p:blipFill>
          <a:blip r:embed="rId3"/>
          <a:srcRect t="15871" b="13234"/>
          <a:stretch>
            <a:fillRect/>
          </a:stretch>
        </p:blipFill>
        <p:spPr>
          <a:xfrm>
            <a:off x="1" y="-1"/>
            <a:ext cx="18287999" cy="7166931"/>
          </a:xfrm>
          <a:prstGeom prst="rect">
            <a:avLst/>
          </a:prstGeom>
        </p:spPr>
      </p:pic>
      <p:sp>
        <p:nvSpPr>
          <p:cNvPr id="3" name="Text 0"/>
          <p:cNvSpPr/>
          <p:nvPr/>
        </p:nvSpPr>
        <p:spPr>
          <a:xfrm>
            <a:off x="1047732" y="3881980"/>
            <a:ext cx="17811777" cy="377209"/>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ONEVOICE27 GLOBAL LAUNCH · SERMON</a:t>
            </a:r>
            <a:endParaRPr lang="en-US" sz="1950" dirty="0"/>
          </a:p>
        </p:txBody>
      </p:sp>
      <p:sp>
        <p:nvSpPr>
          <p:cNvPr id="4" name="Text 1"/>
          <p:cNvSpPr/>
          <p:nvPr/>
        </p:nvSpPr>
        <p:spPr>
          <a:xfrm>
            <a:off x="1047732" y="4563947"/>
            <a:ext cx="17811777" cy="1087381"/>
          </a:xfrm>
          <a:prstGeom prst="rect">
            <a:avLst/>
          </a:prstGeom>
          <a:noFill/>
          <a:ln/>
        </p:spPr>
        <p:txBody>
          <a:bodyPr wrap="square" lIns="25400" tIns="25400" rIns="25400" bIns="25400" rtlCol="0" anchor="t">
            <a:normAutofit lnSpcReduction="10000"/>
          </a:bodyPr>
          <a:lstStyle/>
          <a:p>
            <a:pPr marL="0" indent="0" algn="l">
              <a:lnSpc>
                <a:spcPct val="88601"/>
              </a:lnSpc>
              <a:buNone/>
            </a:pPr>
            <a:r>
              <a:rPr lang="en-US" sz="8100" b="1" kern="0" spc="-203" dirty="0">
                <a:solidFill>
                  <a:srgbClr val="FFFFFF"/>
                </a:solidFill>
                <a:latin typeface="Arial" pitchFamily="34" charset="0"/>
                <a:ea typeface="Arial" pitchFamily="34" charset="-122"/>
                <a:cs typeface="Arial" pitchFamily="34" charset="-120"/>
              </a:rPr>
              <a:t>LET YOUR </a:t>
            </a:r>
            <a:r>
              <a:rPr lang="en-US" sz="8100" b="1" kern="0" spc="-203"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Arial" pitchFamily="34" charset="0"/>
                <a:ea typeface="Arial" pitchFamily="34" charset="-122"/>
                <a:cs typeface="Arial" pitchFamily="34" charset="-120"/>
              </a:rPr>
              <a:t>LIGHT SHINE</a:t>
            </a:r>
            <a:endParaRPr lang="en-US" sz="8100" dirty="0"/>
          </a:p>
        </p:txBody>
      </p:sp>
      <p:sp>
        <p:nvSpPr>
          <p:cNvPr id="5" name="Text 2"/>
          <p:cNvSpPr/>
          <p:nvPr/>
        </p:nvSpPr>
        <p:spPr>
          <a:xfrm>
            <a:off x="1047732" y="5918018"/>
            <a:ext cx="17811777" cy="524998"/>
          </a:xfrm>
          <a:prstGeom prst="rect">
            <a:avLst/>
          </a:prstGeom>
          <a:noFill/>
          <a:ln/>
        </p:spPr>
        <p:txBody>
          <a:bodyPr wrap="square" lIns="25400" tIns="25400" rIns="25400" bIns="25400" rtlCol="0" anchor="t">
            <a:normAutofit/>
          </a:bodyPr>
          <a:lstStyle/>
          <a:p>
            <a:pPr marL="0" indent="0" algn="l">
              <a:lnSpc>
                <a:spcPct val="104867"/>
              </a:lnSpc>
              <a:buNone/>
            </a:pPr>
            <a:r>
              <a:rPr lang="en-US" sz="2700" dirty="0">
                <a:solidFill>
                  <a:srgbClr val="FFFFFF">
                    <a:alpha val="82000"/>
                  </a:srgbClr>
                </a:solidFill>
                <a:latin typeface="Noto Sans Medium" pitchFamily="34" charset="0"/>
                <a:ea typeface="Noto Sans Medium" pitchFamily="34" charset="-122"/>
                <a:cs typeface="Noto Sans Medium" pitchFamily="34" charset="-120"/>
              </a:rPr>
              <a:t>Matthew 5:14–16 · Sabbath, September 5, 2026</a:t>
            </a:r>
            <a:endParaRPr lang="en-US" sz="2700" dirty="0"/>
          </a:p>
        </p:txBody>
      </p:sp>
      <p:pic>
        <p:nvPicPr>
          <p:cNvPr id="2" name="Image 1" descr="preencoded.png">
            <a:extLst>
              <a:ext uri="{FF2B5EF4-FFF2-40B4-BE49-F238E27FC236}">
                <a16:creationId xmlns:a16="http://schemas.microsoft.com/office/drawing/2014/main" id="{22AA1EAB-D9F4-2A19-6179-0475B377F570}"/>
              </a:ext>
            </a:extLst>
          </p:cNvPr>
          <p:cNvPicPr>
            <a:picLocks noChangeAspect="1"/>
          </p:cNvPicPr>
          <p:nvPr/>
        </p:nvPicPr>
        <p:blipFill>
          <a:blip r:embed="rId4"/>
          <a:stretch>
            <a:fillRect/>
          </a:stretch>
        </p:blipFill>
        <p:spPr>
          <a:xfrm>
            <a:off x="15333277" y="9009388"/>
            <a:ext cx="2085294" cy="75071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87" cy="10286978"/>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732" y="2258497"/>
            <a:ext cx="17811777" cy="387643"/>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03</a:t>
            </a:r>
            <a:endParaRPr lang="en-US" sz="2250" dirty="0"/>
          </a:p>
        </p:txBody>
      </p:sp>
      <p:sp>
        <p:nvSpPr>
          <p:cNvPr id="4" name="Shape 2"/>
          <p:cNvSpPr/>
          <p:nvPr/>
        </p:nvSpPr>
        <p:spPr>
          <a:xfrm>
            <a:off x="1047732" y="2703251"/>
            <a:ext cx="914371" cy="57143"/>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732" y="3103252"/>
            <a:ext cx="17811777" cy="751288"/>
          </a:xfrm>
          <a:prstGeom prst="rect">
            <a:avLst/>
          </a:prstGeom>
          <a:noFill/>
          <a:ln/>
        </p:spPr>
        <p:txBody>
          <a:bodyPr wrap="square" lIns="25400" tIns="25400" rIns="25400" bIns="25400" rtlCol="0" anchor="t">
            <a:normAutofit lnSpcReduction="10000"/>
          </a:bodyPr>
          <a:lstStyle/>
          <a:p>
            <a:pPr marL="0" indent="0" algn="l">
              <a:lnSpc>
                <a:spcPct val="85445"/>
              </a:lnSpc>
              <a:buNone/>
            </a:pPr>
            <a:r>
              <a:rPr lang="en-US" sz="5400" b="1" kern="0" spc="-108" dirty="0">
                <a:solidFill>
                  <a:srgbClr val="FFFFFF"/>
                </a:solidFill>
                <a:latin typeface="Montserrat" pitchFamily="34" charset="0"/>
                <a:ea typeface="Montserrat" pitchFamily="34" charset="-122"/>
                <a:cs typeface="Montserrat" pitchFamily="34" charset="-120"/>
              </a:rPr>
              <a:t>THE FIELD IS NEAR AND FAR</a:t>
            </a:r>
            <a:endParaRPr lang="en-US" sz="5400" dirty="0"/>
          </a:p>
        </p:txBody>
      </p:sp>
      <p:sp>
        <p:nvSpPr>
          <p:cNvPr id="6" name="Text 4"/>
          <p:cNvSpPr/>
          <p:nvPr/>
        </p:nvSpPr>
        <p:spPr>
          <a:xfrm>
            <a:off x="1047732" y="4159299"/>
            <a:ext cx="8773527" cy="1638188"/>
          </a:xfrm>
          <a:prstGeom prst="rect">
            <a:avLst/>
          </a:prstGeom>
          <a:noFill/>
          <a:ln/>
        </p:spPr>
        <p:txBody>
          <a:bodyPr wrap="square" lIns="25400" tIns="25400" rIns="25400" bIns="25400" rtlCol="0" anchor="t">
            <a:normAutofit/>
          </a:bodyPr>
          <a:lstStyle/>
          <a:p>
            <a:pPr marL="0" indent="0" algn="l">
              <a:lnSpc>
                <a:spcPct val="103274"/>
              </a:lnSpc>
              <a:buNone/>
            </a:pPr>
            <a:r>
              <a:rPr lang="en-US" sz="3000" i="1" dirty="0">
                <a:solidFill>
                  <a:srgbClr val="FFFFFF"/>
                </a:solidFill>
                <a:latin typeface="Noto Serif" pitchFamily="34" charset="0"/>
                <a:ea typeface="Noto Serif" pitchFamily="34" charset="-122"/>
                <a:cs typeface="Noto Serif" pitchFamily="34" charset="-120"/>
              </a:rPr>
              <a:t>"You shall be witnesses to Me in Jerusalem, and in all Judea and Samaria, and to the end of the earth." </a:t>
            </a:r>
            <a:r>
              <a:rPr lang="en-US" sz="1800" b="1" dirty="0">
                <a:solidFill>
                  <a:srgbClr val="6BC7BC"/>
                </a:solidFill>
                <a:latin typeface="Noto Sans Black" pitchFamily="34" charset="0"/>
                <a:ea typeface="Noto Sans Black" pitchFamily="34" charset="-122"/>
                <a:cs typeface="Noto Sans Black" pitchFamily="34" charset="-120"/>
              </a:rPr>
              <a:t>Acts 1:8</a:t>
            </a:r>
            <a:endParaRPr lang="en-US" sz="3000" dirty="0"/>
          </a:p>
        </p:txBody>
      </p:sp>
      <p:sp>
        <p:nvSpPr>
          <p:cNvPr id="7" name="Shape 5"/>
          <p:cNvSpPr/>
          <p:nvPr/>
        </p:nvSpPr>
        <p:spPr>
          <a:xfrm>
            <a:off x="1047732" y="6254682"/>
            <a:ext cx="3876681" cy="1773718"/>
          </a:xfrm>
          <a:prstGeom prst="roundRect">
            <a:avLst>
              <a:gd name="adj" fmla="val 11814"/>
            </a:avLst>
          </a:prstGeom>
          <a:solidFill>
            <a:srgbClr val="FFFFFF">
              <a:alpha val="5000"/>
            </a:srgbClr>
          </a:solidFill>
          <a:ln w="5217">
            <a:solidFill>
              <a:srgbClr val="FFFFFF">
                <a:alpha val="14000"/>
              </a:srgbClr>
            </a:solidFill>
            <a:prstDash val="solid"/>
          </a:ln>
        </p:spPr>
        <p:txBody>
          <a:bodyPr/>
          <a:lstStyle/>
          <a:p>
            <a:endParaRPr lang="en-US"/>
          </a:p>
        </p:txBody>
      </p:sp>
      <p:sp>
        <p:nvSpPr>
          <p:cNvPr id="8" name="Text 6"/>
          <p:cNvSpPr/>
          <p:nvPr/>
        </p:nvSpPr>
        <p:spPr>
          <a:xfrm>
            <a:off x="1357739" y="6583682"/>
            <a:ext cx="3582333" cy="387643"/>
          </a:xfrm>
          <a:prstGeom prst="rect">
            <a:avLst/>
          </a:prstGeom>
          <a:noFill/>
          <a:ln/>
        </p:spPr>
        <p:txBody>
          <a:bodyPr wrap="square" lIns="25400" tIns="25400" rIns="25400" bIns="25400" rtlCol="0" anchor="t">
            <a:normAutofit lnSpcReduction="10000"/>
          </a:bodyPr>
          <a:lstStyle/>
          <a:p>
            <a:pPr marL="0" indent="0" algn="l">
              <a:buNone/>
            </a:pPr>
            <a:r>
              <a:rPr lang="en-US" sz="2250" b="1" dirty="0">
                <a:solidFill>
                  <a:srgbClr val="FFFFFF"/>
                </a:solidFill>
                <a:latin typeface="Montserrat" pitchFamily="34" charset="0"/>
                <a:ea typeface="Montserrat" pitchFamily="34" charset="-122"/>
                <a:cs typeface="Montserrat" pitchFamily="34" charset="-120"/>
              </a:rPr>
              <a:t>JERUSALEM</a:t>
            </a:r>
            <a:endParaRPr lang="en-US" sz="2250" dirty="0"/>
          </a:p>
        </p:txBody>
      </p:sp>
      <p:sp>
        <p:nvSpPr>
          <p:cNvPr id="9" name="Text 7"/>
          <p:cNvSpPr/>
          <p:nvPr/>
        </p:nvSpPr>
        <p:spPr>
          <a:xfrm>
            <a:off x="1357739" y="7028436"/>
            <a:ext cx="3582333" cy="359520"/>
          </a:xfrm>
          <a:prstGeom prst="rect">
            <a:avLst/>
          </a:prstGeom>
          <a:noFill/>
          <a:ln/>
        </p:spPr>
        <p:txBody>
          <a:bodyPr wrap="square" lIns="25400" tIns="25400" rIns="25400" bIns="25400" rtlCol="0" anchor="t">
            <a:normAutofit/>
          </a:bodyPr>
          <a:lstStyle/>
          <a:p>
            <a:pPr marL="0" indent="0" algn="l">
              <a:lnSpc>
                <a:spcPct val="99385"/>
              </a:lnSpc>
              <a:buNone/>
            </a:pPr>
            <a:r>
              <a:rPr lang="en-US" sz="1875" dirty="0">
                <a:solidFill>
                  <a:srgbClr val="FFFFFF">
                    <a:alpha val="75000"/>
                  </a:srgbClr>
                </a:solidFill>
                <a:latin typeface="Noto Sans Medium" pitchFamily="34" charset="0"/>
                <a:ea typeface="Noto Sans Medium" pitchFamily="34" charset="-122"/>
                <a:cs typeface="Noto Sans Medium" pitchFamily="34" charset="-120"/>
              </a:rPr>
              <a:t>Just outside these doors</a:t>
            </a:r>
            <a:endParaRPr lang="en-US" sz="1875" dirty="0"/>
          </a:p>
        </p:txBody>
      </p:sp>
      <p:sp>
        <p:nvSpPr>
          <p:cNvPr id="10" name="Shape 8"/>
          <p:cNvSpPr/>
          <p:nvPr/>
        </p:nvSpPr>
        <p:spPr>
          <a:xfrm>
            <a:off x="5152985" y="6254682"/>
            <a:ext cx="3876681" cy="1773718"/>
          </a:xfrm>
          <a:prstGeom prst="roundRect">
            <a:avLst>
              <a:gd name="adj" fmla="val 11814"/>
            </a:avLst>
          </a:prstGeom>
          <a:solidFill>
            <a:srgbClr val="FFFFFF">
              <a:alpha val="5000"/>
            </a:srgbClr>
          </a:solidFill>
          <a:ln w="5217">
            <a:solidFill>
              <a:srgbClr val="FFFFFF">
                <a:alpha val="14000"/>
              </a:srgbClr>
            </a:solidFill>
            <a:prstDash val="solid"/>
          </a:ln>
        </p:spPr>
        <p:txBody>
          <a:bodyPr/>
          <a:lstStyle/>
          <a:p>
            <a:endParaRPr lang="en-US"/>
          </a:p>
        </p:txBody>
      </p:sp>
      <p:sp>
        <p:nvSpPr>
          <p:cNvPr id="11" name="Text 9"/>
          <p:cNvSpPr/>
          <p:nvPr/>
        </p:nvSpPr>
        <p:spPr>
          <a:xfrm>
            <a:off x="5462993" y="6583682"/>
            <a:ext cx="3582333" cy="387643"/>
          </a:xfrm>
          <a:prstGeom prst="rect">
            <a:avLst/>
          </a:prstGeom>
          <a:noFill/>
          <a:ln/>
        </p:spPr>
        <p:txBody>
          <a:bodyPr wrap="square" lIns="25400" tIns="25400" rIns="25400" bIns="25400" rtlCol="0" anchor="t">
            <a:normAutofit lnSpcReduction="10000"/>
          </a:bodyPr>
          <a:lstStyle/>
          <a:p>
            <a:pPr marL="0" indent="0" algn="l">
              <a:buNone/>
            </a:pPr>
            <a:r>
              <a:rPr lang="en-US" sz="2250" b="1" dirty="0">
                <a:solidFill>
                  <a:srgbClr val="FFFFFF"/>
                </a:solidFill>
                <a:latin typeface="Montserrat" pitchFamily="34" charset="0"/>
                <a:ea typeface="Montserrat" pitchFamily="34" charset="-122"/>
                <a:cs typeface="Montserrat" pitchFamily="34" charset="-120"/>
              </a:rPr>
              <a:t>JUDEA</a:t>
            </a:r>
            <a:endParaRPr lang="en-US" sz="2250" dirty="0"/>
          </a:p>
        </p:txBody>
      </p:sp>
      <p:sp>
        <p:nvSpPr>
          <p:cNvPr id="12" name="Text 10"/>
          <p:cNvSpPr/>
          <p:nvPr/>
        </p:nvSpPr>
        <p:spPr>
          <a:xfrm>
            <a:off x="5462993" y="7028436"/>
            <a:ext cx="3354367" cy="680939"/>
          </a:xfrm>
          <a:prstGeom prst="rect">
            <a:avLst/>
          </a:prstGeom>
          <a:noFill/>
          <a:ln/>
        </p:spPr>
        <p:txBody>
          <a:bodyPr wrap="square" lIns="25400" tIns="25400" rIns="25400" bIns="25400" rtlCol="0" anchor="t">
            <a:normAutofit/>
          </a:bodyPr>
          <a:lstStyle/>
          <a:p>
            <a:pPr marL="0" indent="0" algn="l">
              <a:lnSpc>
                <a:spcPct val="99385"/>
              </a:lnSpc>
              <a:buNone/>
            </a:pPr>
            <a:r>
              <a:rPr lang="en-US" sz="1875" dirty="0">
                <a:solidFill>
                  <a:srgbClr val="FFFFFF">
                    <a:alpha val="75000"/>
                  </a:srgbClr>
                </a:solidFill>
                <a:latin typeface="Noto Sans Medium" pitchFamily="34" charset="0"/>
                <a:ea typeface="Noto Sans Medium" pitchFamily="34" charset="-122"/>
                <a:cs typeface="Noto Sans Medium" pitchFamily="34" charset="-120"/>
              </a:rPr>
              <a:t>Your wider region and networks</a:t>
            </a:r>
            <a:endParaRPr lang="en-US" sz="1875" dirty="0"/>
          </a:p>
        </p:txBody>
      </p:sp>
      <p:sp>
        <p:nvSpPr>
          <p:cNvPr id="13" name="Shape 11"/>
          <p:cNvSpPr/>
          <p:nvPr/>
        </p:nvSpPr>
        <p:spPr>
          <a:xfrm>
            <a:off x="9258240" y="6254682"/>
            <a:ext cx="3876681" cy="1773718"/>
          </a:xfrm>
          <a:prstGeom prst="roundRect">
            <a:avLst>
              <a:gd name="adj" fmla="val 11814"/>
            </a:avLst>
          </a:prstGeom>
          <a:solidFill>
            <a:srgbClr val="FFFFFF">
              <a:alpha val="5000"/>
            </a:srgbClr>
          </a:solidFill>
          <a:ln w="5217">
            <a:solidFill>
              <a:srgbClr val="FFFFFF">
                <a:alpha val="14000"/>
              </a:srgbClr>
            </a:solidFill>
            <a:prstDash val="solid"/>
          </a:ln>
        </p:spPr>
        <p:txBody>
          <a:bodyPr/>
          <a:lstStyle/>
          <a:p>
            <a:endParaRPr lang="en-US"/>
          </a:p>
        </p:txBody>
      </p:sp>
      <p:sp>
        <p:nvSpPr>
          <p:cNvPr id="14" name="Text 12"/>
          <p:cNvSpPr/>
          <p:nvPr/>
        </p:nvSpPr>
        <p:spPr>
          <a:xfrm>
            <a:off x="9568247" y="6583682"/>
            <a:ext cx="3582333" cy="387643"/>
          </a:xfrm>
          <a:prstGeom prst="rect">
            <a:avLst/>
          </a:prstGeom>
          <a:noFill/>
          <a:ln/>
        </p:spPr>
        <p:txBody>
          <a:bodyPr wrap="square" lIns="25400" tIns="25400" rIns="25400" bIns="25400" rtlCol="0" anchor="t">
            <a:normAutofit lnSpcReduction="10000"/>
          </a:bodyPr>
          <a:lstStyle/>
          <a:p>
            <a:pPr marL="0" indent="0" algn="l">
              <a:buNone/>
            </a:pPr>
            <a:r>
              <a:rPr lang="en-US" sz="2250" b="1" dirty="0">
                <a:solidFill>
                  <a:srgbClr val="FFFFFF"/>
                </a:solidFill>
                <a:latin typeface="Montserrat" pitchFamily="34" charset="0"/>
                <a:ea typeface="Montserrat" pitchFamily="34" charset="-122"/>
                <a:cs typeface="Montserrat" pitchFamily="34" charset="-120"/>
              </a:rPr>
              <a:t>SAMARIA</a:t>
            </a:r>
            <a:endParaRPr lang="en-US" sz="2250" dirty="0"/>
          </a:p>
        </p:txBody>
      </p:sp>
      <p:sp>
        <p:nvSpPr>
          <p:cNvPr id="15" name="Text 13"/>
          <p:cNvSpPr/>
          <p:nvPr/>
        </p:nvSpPr>
        <p:spPr>
          <a:xfrm>
            <a:off x="9568247" y="7028436"/>
            <a:ext cx="3582333" cy="359520"/>
          </a:xfrm>
          <a:prstGeom prst="rect">
            <a:avLst/>
          </a:prstGeom>
          <a:noFill/>
          <a:ln/>
        </p:spPr>
        <p:txBody>
          <a:bodyPr wrap="square" lIns="25400" tIns="25400" rIns="25400" bIns="25400" rtlCol="0" anchor="t">
            <a:normAutofit/>
          </a:bodyPr>
          <a:lstStyle/>
          <a:p>
            <a:pPr marL="0" indent="0" algn="l">
              <a:lnSpc>
                <a:spcPct val="99385"/>
              </a:lnSpc>
              <a:buNone/>
            </a:pPr>
            <a:r>
              <a:rPr lang="en-US" sz="1875" dirty="0">
                <a:solidFill>
                  <a:srgbClr val="FFFFFF">
                    <a:alpha val="75000"/>
                  </a:srgbClr>
                </a:solidFill>
                <a:latin typeface="Noto Sans Medium" pitchFamily="34" charset="0"/>
                <a:ea typeface="Noto Sans Medium" pitchFamily="34" charset="-122"/>
                <a:cs typeface="Noto Sans Medium" pitchFamily="34" charset="-120"/>
              </a:rPr>
              <a:t>The people we usually avoid</a:t>
            </a:r>
            <a:endParaRPr lang="en-US" sz="1875" dirty="0"/>
          </a:p>
        </p:txBody>
      </p:sp>
      <p:sp>
        <p:nvSpPr>
          <p:cNvPr id="16" name="Shape 14"/>
          <p:cNvSpPr/>
          <p:nvPr/>
        </p:nvSpPr>
        <p:spPr>
          <a:xfrm>
            <a:off x="13363492" y="6254682"/>
            <a:ext cx="3876763" cy="1773718"/>
          </a:xfrm>
          <a:prstGeom prst="roundRect">
            <a:avLst>
              <a:gd name="adj" fmla="val 11814"/>
            </a:avLst>
          </a:prstGeom>
          <a:solidFill>
            <a:srgbClr val="FFFFFF">
              <a:alpha val="5000"/>
            </a:srgbClr>
          </a:solidFill>
          <a:ln w="5217">
            <a:solidFill>
              <a:srgbClr val="FFFFFF">
                <a:alpha val="14000"/>
              </a:srgbClr>
            </a:solidFill>
            <a:prstDash val="solid"/>
          </a:ln>
        </p:spPr>
        <p:txBody>
          <a:bodyPr/>
          <a:lstStyle/>
          <a:p>
            <a:endParaRPr lang="en-US"/>
          </a:p>
        </p:txBody>
      </p:sp>
      <p:sp>
        <p:nvSpPr>
          <p:cNvPr id="17" name="Text 15"/>
          <p:cNvSpPr/>
          <p:nvPr/>
        </p:nvSpPr>
        <p:spPr>
          <a:xfrm>
            <a:off x="13673500" y="6583682"/>
            <a:ext cx="3354451" cy="737186"/>
          </a:xfrm>
          <a:prstGeom prst="rect">
            <a:avLst/>
          </a:prstGeom>
          <a:noFill/>
          <a:ln/>
        </p:spPr>
        <p:txBody>
          <a:bodyPr wrap="square" lIns="25400" tIns="25400" rIns="25400" bIns="25400" rtlCol="0" anchor="t">
            <a:normAutofit/>
          </a:bodyPr>
          <a:lstStyle/>
          <a:p>
            <a:pPr marL="0" indent="0" algn="l">
              <a:buNone/>
            </a:pPr>
            <a:r>
              <a:rPr lang="en-US" sz="2250" b="1" dirty="0">
                <a:solidFill>
                  <a:srgbClr val="FFFFFF"/>
                </a:solidFill>
                <a:latin typeface="Montserrat" pitchFamily="34" charset="0"/>
                <a:ea typeface="Montserrat" pitchFamily="34" charset="-122"/>
                <a:cs typeface="Montserrat" pitchFamily="34" charset="-120"/>
              </a:rPr>
              <a:t>THE ENDS OF THE EARTH</a:t>
            </a:r>
            <a:endParaRPr lang="en-US" sz="2250" dirty="0"/>
          </a:p>
        </p:txBody>
      </p:sp>
      <p:sp>
        <p:nvSpPr>
          <p:cNvPr id="18" name="Text 16"/>
          <p:cNvSpPr/>
          <p:nvPr/>
        </p:nvSpPr>
        <p:spPr>
          <a:xfrm>
            <a:off x="13673500" y="7377979"/>
            <a:ext cx="3582423" cy="359520"/>
          </a:xfrm>
          <a:prstGeom prst="rect">
            <a:avLst/>
          </a:prstGeom>
          <a:noFill/>
          <a:ln/>
        </p:spPr>
        <p:txBody>
          <a:bodyPr wrap="square" lIns="25400" tIns="25400" rIns="25400" bIns="25400" rtlCol="0" anchor="t">
            <a:normAutofit/>
          </a:bodyPr>
          <a:lstStyle/>
          <a:p>
            <a:pPr marL="0" indent="0" algn="l">
              <a:lnSpc>
                <a:spcPct val="99385"/>
              </a:lnSpc>
              <a:buNone/>
            </a:pPr>
            <a:r>
              <a:rPr lang="en-US" sz="1875" dirty="0">
                <a:solidFill>
                  <a:srgbClr val="FFFFFF">
                    <a:alpha val="75000"/>
                  </a:srgbClr>
                </a:solidFill>
                <a:latin typeface="Noto Sans Medium" pitchFamily="34" charset="0"/>
                <a:ea typeface="Noto Sans Medium" pitchFamily="34" charset="-122"/>
                <a:cs typeface="Noto Sans Medium" pitchFamily="34" charset="-120"/>
              </a:rPr>
              <a:t>A screen in your hand</a:t>
            </a:r>
            <a:endParaRPr lang="en-US" sz="1875"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87" cy="10286978"/>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4104418" y="3781470"/>
            <a:ext cx="10079152" cy="737593"/>
          </a:xfrm>
          <a:prstGeom prst="rect">
            <a:avLst/>
          </a:prstGeom>
          <a:noFill/>
          <a:ln/>
        </p:spPr>
        <p:txBody>
          <a:bodyPr wrap="square" lIns="25400" tIns="25400" rIns="25400" bIns="25400" rtlCol="0" anchor="t">
            <a:normAutofit lnSpcReduction="10000"/>
          </a:bodyPr>
          <a:lstStyle/>
          <a:p>
            <a:pPr marL="0" indent="0" algn="ctr">
              <a:lnSpc>
                <a:spcPct val="88796"/>
              </a:lnSpc>
              <a:buNone/>
            </a:pPr>
            <a:r>
              <a:rPr lang="en-US" sz="5100" b="1" kern="0" spc="-102" dirty="0">
                <a:solidFill>
                  <a:srgbClr val="FFFFFF"/>
                </a:solidFill>
                <a:latin typeface="Montserrat" pitchFamily="34" charset="0"/>
                <a:ea typeface="Montserrat" pitchFamily="34" charset="-122"/>
                <a:cs typeface="Montserrat" pitchFamily="34" charset="-120"/>
              </a:rPr>
              <a:t>POSTING IS NOT THE GOAL.</a:t>
            </a:r>
            <a:endParaRPr lang="en-US" sz="5100" dirty="0"/>
          </a:p>
        </p:txBody>
      </p:sp>
      <p:sp>
        <p:nvSpPr>
          <p:cNvPr id="4" name="Text 2"/>
          <p:cNvSpPr/>
          <p:nvPr/>
        </p:nvSpPr>
        <p:spPr>
          <a:xfrm>
            <a:off x="4411853" y="4728610"/>
            <a:ext cx="9464283" cy="1814997"/>
          </a:xfrm>
          <a:prstGeom prst="rect">
            <a:avLst/>
          </a:prstGeom>
          <a:noFill/>
          <a:ln/>
        </p:spPr>
        <p:txBody>
          <a:bodyPr wrap="square" lIns="25400" tIns="25400" rIns="25400" bIns="25400" rtlCol="0" anchor="t">
            <a:normAutofit/>
          </a:bodyPr>
          <a:lstStyle/>
          <a:p>
            <a:pPr marL="0" indent="0" algn="ctr">
              <a:lnSpc>
                <a:spcPct val="86890"/>
              </a:lnSpc>
              <a:buNone/>
            </a:pPr>
            <a:r>
              <a:rPr lang="en-US" sz="6600" b="1" kern="0" spc="-132"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PEOPLE MEETING JESUS IS THE GOAL.</a:t>
            </a:r>
            <a:endParaRPr lang="en-US" sz="6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07041A"/>
        </a:solidFill>
        <a:effectLst/>
      </p:bgPr>
    </p:bg>
    <p:spTree>
      <p:nvGrpSpPr>
        <p:cNvPr id="1" name=""/>
        <p:cNvGrpSpPr/>
        <p:nvPr/>
      </p:nvGrpSpPr>
      <p:grpSpPr>
        <a:xfrm>
          <a:off x="0" y="0"/>
          <a:ext cx="0" cy="0"/>
          <a:chOff x="0" y="0"/>
          <a:chExt cx="0" cy="0"/>
        </a:xfrm>
      </p:grpSpPr>
      <p:sp>
        <p:nvSpPr>
          <p:cNvPr id="2" name="Shape 0"/>
          <p:cNvSpPr/>
          <p:nvPr/>
        </p:nvSpPr>
        <p:spPr>
          <a:xfrm>
            <a:off x="0" y="0"/>
            <a:ext cx="18287987" cy="10286978"/>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732" y="2700398"/>
            <a:ext cx="17811777" cy="387643"/>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04</a:t>
            </a:r>
            <a:endParaRPr lang="en-US" sz="2250" dirty="0"/>
          </a:p>
        </p:txBody>
      </p:sp>
      <p:sp>
        <p:nvSpPr>
          <p:cNvPr id="4" name="Shape 2"/>
          <p:cNvSpPr/>
          <p:nvPr/>
        </p:nvSpPr>
        <p:spPr>
          <a:xfrm>
            <a:off x="1047732" y="3145152"/>
            <a:ext cx="914371" cy="57143"/>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732" y="3545154"/>
            <a:ext cx="17811777" cy="751288"/>
          </a:xfrm>
          <a:prstGeom prst="rect">
            <a:avLst/>
          </a:prstGeom>
          <a:noFill/>
          <a:ln/>
        </p:spPr>
        <p:txBody>
          <a:bodyPr wrap="square" lIns="25400" tIns="25400" rIns="25400" bIns="25400" rtlCol="0" anchor="t">
            <a:normAutofit lnSpcReduction="10000"/>
          </a:bodyPr>
          <a:lstStyle/>
          <a:p>
            <a:pPr marL="0" indent="0" algn="l">
              <a:lnSpc>
                <a:spcPct val="85445"/>
              </a:lnSpc>
              <a:buNone/>
            </a:pPr>
            <a:r>
              <a:rPr lang="en-US" sz="5400" b="1" kern="0" spc="-108" dirty="0">
                <a:solidFill>
                  <a:srgbClr val="FFFFFF"/>
                </a:solidFill>
                <a:latin typeface="Montserrat" pitchFamily="34" charset="0"/>
                <a:ea typeface="Montserrat" pitchFamily="34" charset="-122"/>
                <a:cs typeface="Montserrat" pitchFamily="34" charset="-120"/>
              </a:rPr>
              <a:t>THE MOMENT IS GLOBAL</a:t>
            </a:r>
            <a:endParaRPr lang="en-US" sz="5400" dirty="0"/>
          </a:p>
        </p:txBody>
      </p:sp>
      <p:sp>
        <p:nvSpPr>
          <p:cNvPr id="6" name="Shape 4"/>
          <p:cNvSpPr/>
          <p:nvPr/>
        </p:nvSpPr>
        <p:spPr>
          <a:xfrm>
            <a:off x="1047732" y="4753636"/>
            <a:ext cx="3876681" cy="2138994"/>
          </a:xfrm>
          <a:prstGeom prst="roundRect">
            <a:avLst>
              <a:gd name="adj" fmla="val 10687"/>
            </a:avLst>
          </a:prstGeom>
          <a:solidFill>
            <a:srgbClr val="FFFFFF">
              <a:alpha val="5000"/>
            </a:srgbClr>
          </a:solidFill>
          <a:ln w="5217">
            <a:solidFill>
              <a:srgbClr val="FFFFFF">
                <a:alpha val="14000"/>
              </a:srgbClr>
            </a:solidFill>
            <a:prstDash val="solid"/>
          </a:ln>
        </p:spPr>
        <p:txBody>
          <a:bodyPr/>
          <a:lstStyle/>
          <a:p>
            <a:endParaRPr lang="en-US"/>
          </a:p>
        </p:txBody>
      </p:sp>
      <p:sp>
        <p:nvSpPr>
          <p:cNvPr id="7" name="Text 5"/>
          <p:cNvSpPr/>
          <p:nvPr/>
        </p:nvSpPr>
        <p:spPr>
          <a:xfrm>
            <a:off x="1376733" y="5139780"/>
            <a:ext cx="3540548" cy="628687"/>
          </a:xfrm>
          <a:prstGeom prst="rect">
            <a:avLst/>
          </a:prstGeom>
          <a:noFill/>
          <a:ln/>
        </p:spPr>
        <p:txBody>
          <a:bodyPr wrap="square" lIns="25400" tIns="25400" rIns="25400" bIns="25400" rtlCol="0" anchor="t">
            <a:normAutofit lnSpcReduction="10000"/>
          </a:bodyPr>
          <a:lstStyle/>
          <a:p>
            <a:pPr marL="0" indent="0" algn="l">
              <a:lnSpc>
                <a:spcPct val="82026"/>
              </a:lnSpc>
              <a:buNone/>
            </a:pPr>
            <a:r>
              <a:rPr lang="en-US" sz="4650" b="1"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5.79B</a:t>
            </a:r>
            <a:endParaRPr lang="en-US" sz="4650" dirty="0"/>
          </a:p>
        </p:txBody>
      </p:sp>
      <p:sp>
        <p:nvSpPr>
          <p:cNvPr id="8" name="Text 6"/>
          <p:cNvSpPr/>
          <p:nvPr/>
        </p:nvSpPr>
        <p:spPr>
          <a:xfrm>
            <a:off x="1376733" y="5863647"/>
            <a:ext cx="3315240" cy="680939"/>
          </a:xfrm>
          <a:prstGeom prst="rect">
            <a:avLst/>
          </a:prstGeom>
          <a:noFill/>
          <a:ln/>
        </p:spPr>
        <p:txBody>
          <a:bodyPr wrap="square" lIns="25400" tIns="25400" rIns="25400" bIns="25400" rtlCol="0" anchor="t">
            <a:normAutofit/>
          </a:bodyPr>
          <a:lstStyle/>
          <a:p>
            <a:pPr marL="0" indent="0" algn="l">
              <a:lnSpc>
                <a:spcPct val="99385"/>
              </a:lnSpc>
              <a:buNone/>
            </a:pPr>
            <a:r>
              <a:rPr lang="en-US" sz="1875" dirty="0">
                <a:solidFill>
                  <a:srgbClr val="FFFFFF">
                    <a:alpha val="78000"/>
                  </a:srgbClr>
                </a:solidFill>
                <a:latin typeface="Noto Sans Medium" pitchFamily="34" charset="0"/>
                <a:ea typeface="Noto Sans Medium" pitchFamily="34" charset="-122"/>
                <a:cs typeface="Noto Sans Medium" pitchFamily="34" charset="-120"/>
              </a:rPr>
              <a:t>social-media identities — 69.9% of the world</a:t>
            </a:r>
            <a:endParaRPr lang="en-US" sz="1875" dirty="0"/>
          </a:p>
        </p:txBody>
      </p:sp>
      <p:sp>
        <p:nvSpPr>
          <p:cNvPr id="9" name="Shape 7"/>
          <p:cNvSpPr/>
          <p:nvPr/>
        </p:nvSpPr>
        <p:spPr>
          <a:xfrm>
            <a:off x="5152985" y="4753636"/>
            <a:ext cx="3876681" cy="2138994"/>
          </a:xfrm>
          <a:prstGeom prst="roundRect">
            <a:avLst>
              <a:gd name="adj" fmla="val 10687"/>
            </a:avLst>
          </a:prstGeom>
          <a:solidFill>
            <a:srgbClr val="FFFFFF">
              <a:alpha val="5000"/>
            </a:srgbClr>
          </a:solidFill>
          <a:ln w="5217">
            <a:solidFill>
              <a:srgbClr val="FFFFFF">
                <a:alpha val="14000"/>
              </a:srgbClr>
            </a:solidFill>
            <a:prstDash val="solid"/>
          </a:ln>
        </p:spPr>
        <p:txBody>
          <a:bodyPr/>
          <a:lstStyle/>
          <a:p>
            <a:endParaRPr lang="en-US"/>
          </a:p>
        </p:txBody>
      </p:sp>
      <p:sp>
        <p:nvSpPr>
          <p:cNvPr id="10" name="Text 8"/>
          <p:cNvSpPr/>
          <p:nvPr/>
        </p:nvSpPr>
        <p:spPr>
          <a:xfrm>
            <a:off x="5481986" y="5139780"/>
            <a:ext cx="3540548" cy="628687"/>
          </a:xfrm>
          <a:prstGeom prst="rect">
            <a:avLst/>
          </a:prstGeom>
          <a:noFill/>
          <a:ln/>
        </p:spPr>
        <p:txBody>
          <a:bodyPr wrap="square" lIns="25400" tIns="25400" rIns="25400" bIns="25400" rtlCol="0" anchor="t">
            <a:normAutofit lnSpcReduction="10000"/>
          </a:bodyPr>
          <a:lstStyle/>
          <a:p>
            <a:pPr marL="0" indent="0" algn="l">
              <a:lnSpc>
                <a:spcPct val="82026"/>
              </a:lnSpc>
              <a:buNone/>
            </a:pPr>
            <a:r>
              <a:rPr lang="en-US" sz="4650" b="1"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18h 36m</a:t>
            </a:r>
            <a:endParaRPr lang="en-US" sz="4650" dirty="0"/>
          </a:p>
        </p:txBody>
      </p:sp>
      <p:sp>
        <p:nvSpPr>
          <p:cNvPr id="11" name="Text 9"/>
          <p:cNvSpPr/>
          <p:nvPr/>
        </p:nvSpPr>
        <p:spPr>
          <a:xfrm>
            <a:off x="5481986" y="5863647"/>
            <a:ext cx="3315240" cy="680939"/>
          </a:xfrm>
          <a:prstGeom prst="rect">
            <a:avLst/>
          </a:prstGeom>
          <a:noFill/>
          <a:ln/>
        </p:spPr>
        <p:txBody>
          <a:bodyPr wrap="square" lIns="25400" tIns="25400" rIns="25400" bIns="25400" rtlCol="0" anchor="t">
            <a:normAutofit/>
          </a:bodyPr>
          <a:lstStyle/>
          <a:p>
            <a:pPr marL="0" indent="0" algn="l">
              <a:lnSpc>
                <a:spcPct val="99385"/>
              </a:lnSpc>
              <a:buNone/>
            </a:pPr>
            <a:r>
              <a:rPr lang="en-US" sz="1875" dirty="0">
                <a:solidFill>
                  <a:srgbClr val="FFFFFF">
                    <a:alpha val="78000"/>
                  </a:srgbClr>
                </a:solidFill>
                <a:latin typeface="Noto Sans Medium" pitchFamily="34" charset="0"/>
                <a:ea typeface="Noto Sans Medium" pitchFamily="34" charset="-122"/>
                <a:cs typeface="Noto Sans Medium" pitchFamily="34" charset="-120"/>
              </a:rPr>
              <a:t>average weekly time in social and video feeds</a:t>
            </a:r>
            <a:endParaRPr lang="en-US" sz="1875" dirty="0"/>
          </a:p>
        </p:txBody>
      </p:sp>
      <p:sp>
        <p:nvSpPr>
          <p:cNvPr id="12" name="Shape 10"/>
          <p:cNvSpPr/>
          <p:nvPr/>
        </p:nvSpPr>
        <p:spPr>
          <a:xfrm>
            <a:off x="9258240" y="4753636"/>
            <a:ext cx="3876681" cy="2138994"/>
          </a:xfrm>
          <a:prstGeom prst="roundRect">
            <a:avLst>
              <a:gd name="adj" fmla="val 10687"/>
            </a:avLst>
          </a:prstGeom>
          <a:solidFill>
            <a:srgbClr val="FFFFFF">
              <a:alpha val="5000"/>
            </a:srgbClr>
          </a:solidFill>
          <a:ln w="5217">
            <a:solidFill>
              <a:srgbClr val="FFFFFF">
                <a:alpha val="14000"/>
              </a:srgbClr>
            </a:solidFill>
            <a:prstDash val="solid"/>
          </a:ln>
        </p:spPr>
        <p:txBody>
          <a:bodyPr/>
          <a:lstStyle/>
          <a:p>
            <a:endParaRPr lang="en-US"/>
          </a:p>
        </p:txBody>
      </p:sp>
      <p:sp>
        <p:nvSpPr>
          <p:cNvPr id="13" name="Text 11"/>
          <p:cNvSpPr/>
          <p:nvPr/>
        </p:nvSpPr>
        <p:spPr>
          <a:xfrm>
            <a:off x="9587240" y="5139780"/>
            <a:ext cx="3540548" cy="628687"/>
          </a:xfrm>
          <a:prstGeom prst="rect">
            <a:avLst/>
          </a:prstGeom>
          <a:noFill/>
          <a:ln/>
        </p:spPr>
        <p:txBody>
          <a:bodyPr wrap="square" lIns="25400" tIns="25400" rIns="25400" bIns="25400" rtlCol="0" anchor="t">
            <a:normAutofit lnSpcReduction="10000"/>
          </a:bodyPr>
          <a:lstStyle/>
          <a:p>
            <a:pPr marL="0" indent="0" algn="l">
              <a:lnSpc>
                <a:spcPct val="82026"/>
              </a:lnSpc>
              <a:buNone/>
            </a:pPr>
            <a:r>
              <a:rPr lang="en-US" sz="4650" b="1"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500 hrs</a:t>
            </a:r>
            <a:endParaRPr lang="en-US" sz="4650" dirty="0"/>
          </a:p>
        </p:txBody>
      </p:sp>
      <p:sp>
        <p:nvSpPr>
          <p:cNvPr id="14" name="Text 12"/>
          <p:cNvSpPr/>
          <p:nvPr/>
        </p:nvSpPr>
        <p:spPr>
          <a:xfrm>
            <a:off x="9587240" y="5863647"/>
            <a:ext cx="3315240" cy="680939"/>
          </a:xfrm>
          <a:prstGeom prst="rect">
            <a:avLst/>
          </a:prstGeom>
          <a:noFill/>
          <a:ln/>
        </p:spPr>
        <p:txBody>
          <a:bodyPr wrap="square" lIns="25400" tIns="25400" rIns="25400" bIns="25400" rtlCol="0" anchor="t">
            <a:normAutofit/>
          </a:bodyPr>
          <a:lstStyle/>
          <a:p>
            <a:pPr marL="0" indent="0" algn="l">
              <a:lnSpc>
                <a:spcPct val="99385"/>
              </a:lnSpc>
              <a:buNone/>
            </a:pPr>
            <a:r>
              <a:rPr lang="en-US" sz="1875" dirty="0">
                <a:solidFill>
                  <a:srgbClr val="FFFFFF">
                    <a:alpha val="78000"/>
                  </a:srgbClr>
                </a:solidFill>
                <a:latin typeface="Noto Sans Medium" pitchFamily="34" charset="0"/>
                <a:ea typeface="Noto Sans Medium" pitchFamily="34" charset="-122"/>
                <a:cs typeface="Noto Sans Medium" pitchFamily="34" charset="-120"/>
              </a:rPr>
              <a:t>of video uploaded to YouTube every minute</a:t>
            </a:r>
            <a:endParaRPr lang="en-US" sz="1875" dirty="0"/>
          </a:p>
        </p:txBody>
      </p:sp>
      <p:sp>
        <p:nvSpPr>
          <p:cNvPr id="15" name="Shape 13"/>
          <p:cNvSpPr/>
          <p:nvPr/>
        </p:nvSpPr>
        <p:spPr>
          <a:xfrm>
            <a:off x="13363492" y="4753636"/>
            <a:ext cx="3876763" cy="2138994"/>
          </a:xfrm>
          <a:prstGeom prst="roundRect">
            <a:avLst>
              <a:gd name="adj" fmla="val 10687"/>
            </a:avLst>
          </a:prstGeom>
          <a:solidFill>
            <a:srgbClr val="FFFFFF">
              <a:alpha val="5000"/>
            </a:srgbClr>
          </a:solidFill>
          <a:ln w="5217">
            <a:solidFill>
              <a:srgbClr val="FFFFFF">
                <a:alpha val="14000"/>
              </a:srgbClr>
            </a:solidFill>
            <a:prstDash val="solid"/>
          </a:ln>
        </p:spPr>
        <p:txBody>
          <a:bodyPr/>
          <a:lstStyle/>
          <a:p>
            <a:endParaRPr lang="en-US"/>
          </a:p>
        </p:txBody>
      </p:sp>
      <p:sp>
        <p:nvSpPr>
          <p:cNvPr id="16" name="Text 14"/>
          <p:cNvSpPr/>
          <p:nvPr/>
        </p:nvSpPr>
        <p:spPr>
          <a:xfrm>
            <a:off x="13692493" y="5139780"/>
            <a:ext cx="3540638" cy="628687"/>
          </a:xfrm>
          <a:prstGeom prst="rect">
            <a:avLst/>
          </a:prstGeom>
          <a:noFill/>
          <a:ln/>
        </p:spPr>
        <p:txBody>
          <a:bodyPr wrap="square" lIns="25400" tIns="25400" rIns="25400" bIns="25400" rtlCol="0" anchor="t">
            <a:normAutofit lnSpcReduction="10000"/>
          </a:bodyPr>
          <a:lstStyle/>
          <a:p>
            <a:pPr marL="0" indent="0" algn="l">
              <a:lnSpc>
                <a:spcPct val="82026"/>
              </a:lnSpc>
              <a:buNone/>
            </a:pPr>
            <a:r>
              <a:rPr lang="en-US" sz="4650" b="1"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3.62B</a:t>
            </a:r>
            <a:endParaRPr lang="en-US" sz="4650" dirty="0"/>
          </a:p>
        </p:txBody>
      </p:sp>
      <p:sp>
        <p:nvSpPr>
          <p:cNvPr id="17" name="Text 15"/>
          <p:cNvSpPr/>
          <p:nvPr/>
        </p:nvSpPr>
        <p:spPr>
          <a:xfrm>
            <a:off x="13692493" y="5863647"/>
            <a:ext cx="3315324" cy="680939"/>
          </a:xfrm>
          <a:prstGeom prst="rect">
            <a:avLst/>
          </a:prstGeom>
          <a:noFill/>
          <a:ln/>
        </p:spPr>
        <p:txBody>
          <a:bodyPr wrap="square" lIns="25400" tIns="25400" rIns="25400" bIns="25400" rtlCol="0" anchor="t">
            <a:normAutofit/>
          </a:bodyPr>
          <a:lstStyle/>
          <a:p>
            <a:pPr marL="0" indent="0" algn="l">
              <a:lnSpc>
                <a:spcPct val="99385"/>
              </a:lnSpc>
              <a:buNone/>
            </a:pPr>
            <a:r>
              <a:rPr lang="en-US" sz="1875" dirty="0">
                <a:solidFill>
                  <a:srgbClr val="FFFFFF">
                    <a:alpha val="78000"/>
                  </a:srgbClr>
                </a:solidFill>
                <a:latin typeface="Noto Sans Medium" pitchFamily="34" charset="0"/>
                <a:ea typeface="Noto Sans Medium" pitchFamily="34" charset="-122"/>
                <a:cs typeface="Noto Sans Medium" pitchFamily="34" charset="-120"/>
              </a:rPr>
              <a:t>people still lack adequate gospel witness</a:t>
            </a:r>
            <a:endParaRPr lang="en-US" sz="1875" dirty="0"/>
          </a:p>
        </p:txBody>
      </p:sp>
      <p:sp>
        <p:nvSpPr>
          <p:cNvPr id="18" name="Text 16"/>
          <p:cNvSpPr/>
          <p:nvPr/>
        </p:nvSpPr>
        <p:spPr>
          <a:xfrm>
            <a:off x="1047732" y="7273557"/>
            <a:ext cx="17811777" cy="351123"/>
          </a:xfrm>
          <a:prstGeom prst="rect">
            <a:avLst/>
          </a:prstGeom>
          <a:noFill/>
          <a:ln/>
        </p:spPr>
        <p:txBody>
          <a:bodyPr wrap="square" lIns="25400" tIns="25400" rIns="25400" bIns="25400" rtlCol="0" anchor="t">
            <a:normAutofit/>
          </a:bodyPr>
          <a:lstStyle/>
          <a:p>
            <a:pPr marL="0" indent="0" algn="l">
              <a:buNone/>
            </a:pPr>
            <a:r>
              <a:rPr lang="en-US" sz="1800" dirty="0">
                <a:solidFill>
                  <a:srgbClr val="FFFFFF">
                    <a:alpha val="50000"/>
                  </a:srgbClr>
                </a:solidFill>
                <a:latin typeface="Noto Sans Medium" pitchFamily="34" charset="0"/>
                <a:ea typeface="Noto Sans Medium" pitchFamily="34" charset="-122"/>
                <a:cs typeface="Noto Sans Medium" pitchFamily="34" charset="-120"/>
              </a:rPr>
              <a:t>DataReportal Digital 2026 · YouTube Official Blog · Hope Channel International</a:t>
            </a:r>
            <a:endParaRPr lang="en-US" sz="1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07041A"/>
        </a:solidFill>
        <a:effectLst/>
      </p:bgPr>
    </p:bg>
    <p:spTree>
      <p:nvGrpSpPr>
        <p:cNvPr id="1" name=""/>
        <p:cNvGrpSpPr/>
        <p:nvPr/>
      </p:nvGrpSpPr>
      <p:grpSpPr>
        <a:xfrm>
          <a:off x="0" y="0"/>
          <a:ext cx="0" cy="0"/>
          <a:chOff x="0" y="0"/>
          <a:chExt cx="0" cy="0"/>
        </a:xfrm>
      </p:grpSpPr>
      <p:pic>
        <p:nvPicPr>
          <p:cNvPr id="5" name="Copied Picture 901">
            <a:extLst>
              <a:ext uri="{FF2B5EF4-FFF2-40B4-BE49-F238E27FC236}">
                <a16:creationId xmlns:a16="http://schemas.microsoft.com/office/drawing/2014/main" id="{2E32BBCD-1DCB-C694-3116-40A054CB3902}"/>
              </a:ext>
            </a:extLst>
          </p:cNvPr>
          <p:cNvPicPr>
            <a:picLocks noChangeAspect="1"/>
          </p:cNvPicPr>
          <p:nvPr/>
        </p:nvPicPr>
        <p:blipFill>
          <a:blip r:embed="rId3"/>
          <a:srcRect t="15871" b="13234"/>
          <a:stretch>
            <a:fillRect/>
          </a:stretch>
        </p:blipFill>
        <p:spPr>
          <a:xfrm>
            <a:off x="1" y="-1"/>
            <a:ext cx="18287999" cy="7166931"/>
          </a:xfrm>
          <a:prstGeom prst="rect">
            <a:avLst/>
          </a:prstGeom>
        </p:spPr>
      </p:pic>
      <p:sp>
        <p:nvSpPr>
          <p:cNvPr id="2" name="Shape 0"/>
          <p:cNvSpPr/>
          <p:nvPr/>
        </p:nvSpPr>
        <p:spPr>
          <a:xfrm>
            <a:off x="0" y="22"/>
            <a:ext cx="18287987" cy="10286978"/>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4559793" y="4589112"/>
            <a:ext cx="9168401" cy="1337310"/>
          </a:xfrm>
          <a:prstGeom prst="rect">
            <a:avLst/>
          </a:prstGeom>
          <a:noFill/>
          <a:ln/>
        </p:spPr>
        <p:txBody>
          <a:bodyPr wrap="square" lIns="25400" tIns="25400" rIns="25400" bIns="25400" rtlCol="0" anchor="t">
            <a:normAutofit/>
          </a:bodyPr>
          <a:lstStyle/>
          <a:p>
            <a:pPr marL="0" indent="0" algn="ctr">
              <a:lnSpc>
                <a:spcPct val="90229"/>
              </a:lnSpc>
              <a:buNone/>
            </a:pPr>
            <a:r>
              <a:rPr lang="en-US" sz="4650" b="1" kern="0" spc="-93" dirty="0">
                <a:solidFill>
                  <a:srgbClr val="FFFFFF"/>
                </a:solidFill>
                <a:latin typeface="Montserrat" pitchFamily="34" charset="0"/>
                <a:ea typeface="Montserrat" pitchFamily="34" charset="-122"/>
                <a:cs typeface="Montserrat" pitchFamily="34" charset="-120"/>
              </a:rPr>
              <a:t>THE WORLD S</a:t>
            </a:r>
          </a:p>
          <a:p>
            <a:pPr marL="0" indent="0" algn="ctr">
              <a:lnSpc>
                <a:spcPct val="90229"/>
              </a:lnSpc>
              <a:buNone/>
            </a:pPr>
            <a:r>
              <a:rPr lang="en-US" sz="4650" b="1" kern="0" spc="-93" dirty="0">
                <a:solidFill>
                  <a:srgbClr val="FFFFFF"/>
                </a:solidFill>
                <a:latin typeface="Montserrat" pitchFamily="34" charset="0"/>
                <a:ea typeface="Montserrat" pitchFamily="34" charset="-122"/>
                <a:cs typeface="Montserrat" pitchFamily="34" charset="-120"/>
              </a:rPr>
              <a:t>TILL NEEDS TO SEE</a:t>
            </a:r>
            <a:endParaRPr lang="en-US" sz="4650" dirty="0"/>
          </a:p>
        </p:txBody>
      </p:sp>
      <p:sp>
        <p:nvSpPr>
          <p:cNvPr id="4" name="Text 2"/>
          <p:cNvSpPr/>
          <p:nvPr/>
        </p:nvSpPr>
        <p:spPr>
          <a:xfrm>
            <a:off x="1687865" y="6116895"/>
            <a:ext cx="14912176" cy="1028689"/>
          </a:xfrm>
          <a:prstGeom prst="rect">
            <a:avLst/>
          </a:prstGeom>
          <a:noFill/>
          <a:ln/>
        </p:spPr>
        <p:txBody>
          <a:bodyPr wrap="square" lIns="25400" tIns="25400" rIns="25400" bIns="25400" rtlCol="0" anchor="t">
            <a:normAutofit/>
          </a:bodyPr>
          <a:lstStyle/>
          <a:p>
            <a:pPr marL="0" indent="0" algn="ctr">
              <a:lnSpc>
                <a:spcPct val="85147"/>
              </a:lnSpc>
              <a:buNone/>
            </a:pPr>
            <a:r>
              <a:rPr lang="en-US" sz="7500" b="1" kern="0" spc="-150"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THE CHARACTER OF JESUS.</a:t>
            </a:r>
            <a:endParaRPr lang="en-US" sz="75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07041A"/>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8670752-8974-DF4B-B63D-E87976D00BEA}"/>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87" cy="10286978"/>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732" y="2705778"/>
            <a:ext cx="17811777" cy="387643"/>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05</a:t>
            </a:r>
            <a:endParaRPr lang="en-US" sz="2250" dirty="0"/>
          </a:p>
        </p:txBody>
      </p:sp>
      <p:sp>
        <p:nvSpPr>
          <p:cNvPr id="4" name="Shape 2"/>
          <p:cNvSpPr/>
          <p:nvPr/>
        </p:nvSpPr>
        <p:spPr>
          <a:xfrm>
            <a:off x="1047732" y="3150532"/>
            <a:ext cx="914371" cy="57143"/>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732" y="3550534"/>
            <a:ext cx="9759662" cy="1370732"/>
          </a:xfrm>
          <a:prstGeom prst="rect">
            <a:avLst/>
          </a:prstGeom>
          <a:noFill/>
          <a:ln/>
        </p:spPr>
        <p:txBody>
          <a:bodyPr wrap="square" lIns="25400" tIns="25400" rIns="25400" bIns="25400" rtlCol="0" anchor="t">
            <a:normAutofit/>
          </a:bodyPr>
          <a:lstStyle/>
          <a:p>
            <a:pPr marL="0" indent="0" algn="l">
              <a:lnSpc>
                <a:spcPct val="86890"/>
              </a:lnSpc>
              <a:buNone/>
            </a:pPr>
            <a:r>
              <a:rPr lang="en-US" sz="4950" b="1" kern="0" spc="-99" dirty="0">
                <a:solidFill>
                  <a:srgbClr val="FFFFFF"/>
                </a:solidFill>
                <a:latin typeface="Montserrat" pitchFamily="34" charset="0"/>
                <a:ea typeface="Montserrat" pitchFamily="34" charset="-122"/>
                <a:cs typeface="Montserrat" pitchFamily="34" charset="-120"/>
              </a:rPr>
              <a:t>ONE VOICE DOES NOT MEAN ONE STYLE</a:t>
            </a:r>
            <a:endParaRPr lang="en-US" sz="4950" dirty="0"/>
          </a:p>
        </p:txBody>
      </p:sp>
      <p:sp>
        <p:nvSpPr>
          <p:cNvPr id="6" name="Text 4"/>
          <p:cNvSpPr/>
          <p:nvPr/>
        </p:nvSpPr>
        <p:spPr>
          <a:xfrm>
            <a:off x="1047732" y="5302242"/>
            <a:ext cx="9212229" cy="1661175"/>
          </a:xfrm>
          <a:prstGeom prst="rect">
            <a:avLst/>
          </a:prstGeom>
          <a:noFill/>
          <a:ln/>
        </p:spPr>
        <p:txBody>
          <a:bodyPr wrap="square" lIns="25400" tIns="25400" rIns="25400" bIns="25400" rtlCol="0" anchor="t">
            <a:normAutofit/>
          </a:bodyPr>
          <a:lstStyle/>
          <a:p>
            <a:pPr marL="0" indent="0" algn="l">
              <a:lnSpc>
                <a:spcPct val="104750"/>
              </a:lnSpc>
              <a:buNone/>
            </a:pPr>
            <a:r>
              <a:rPr lang="en-US" sz="3000" i="1" dirty="0">
                <a:solidFill>
                  <a:srgbClr val="FFFFFF"/>
                </a:solidFill>
                <a:latin typeface="Noto Serif" pitchFamily="34" charset="0"/>
                <a:ea typeface="Noto Serif" pitchFamily="34" charset="-122"/>
                <a:cs typeface="Noto Serif" pitchFamily="34" charset="-120"/>
              </a:rPr>
              <a:t>"...that you may </a:t>
            </a:r>
            <a:r>
              <a:rPr lang="en-US" sz="3000" i="1" dirty="0">
                <a:gradFill rotWithShape="1">
                  <a:gsLst>
                    <a:gs pos="0">
                      <a:srgbClr val="E2A7D2">
                        <a:alpha val="100000"/>
                      </a:srgbClr>
                    </a:gs>
                    <a:gs pos="55000">
                      <a:srgbClr val="7E73D6">
                        <a:alpha val="100000"/>
                      </a:srgbClr>
                    </a:gs>
                    <a:gs pos="100000">
                      <a:srgbClr val="6BC7BC">
                        <a:alpha val="100000"/>
                      </a:srgbClr>
                    </a:gs>
                  </a:gsLst>
                  <a:lin ang="300000" scaled="0"/>
                </a:gradFill>
                <a:latin typeface="Noto Serif" pitchFamily="34" charset="0"/>
                <a:ea typeface="Noto Serif" pitchFamily="34" charset="-122"/>
                <a:cs typeface="Noto Serif" pitchFamily="34" charset="-120"/>
              </a:rPr>
              <a:t>with one mind and one mouth </a:t>
            </a:r>
            <a:r>
              <a:rPr lang="en-US" sz="3000" i="1" dirty="0">
                <a:solidFill>
                  <a:srgbClr val="FFFFFF"/>
                </a:solidFill>
                <a:latin typeface="Noto Serif" pitchFamily="34" charset="0"/>
                <a:ea typeface="Noto Serif" pitchFamily="34" charset="-122"/>
                <a:cs typeface="Noto Serif" pitchFamily="34" charset="-120"/>
              </a:rPr>
              <a:t>glorify the God and Father of our Lord Jesus Christ."</a:t>
            </a:r>
            <a:endParaRPr lang="en-US" sz="3000" dirty="0"/>
          </a:p>
        </p:txBody>
      </p:sp>
      <p:sp>
        <p:nvSpPr>
          <p:cNvPr id="7" name="Text 5"/>
          <p:cNvSpPr/>
          <p:nvPr/>
        </p:nvSpPr>
        <p:spPr>
          <a:xfrm>
            <a:off x="1047732" y="7268176"/>
            <a:ext cx="17811777" cy="351123"/>
          </a:xfrm>
          <a:prstGeom prst="rect">
            <a:avLst/>
          </a:prstGeom>
          <a:noFill/>
          <a:ln/>
        </p:spPr>
        <p:txBody>
          <a:bodyPr wrap="square" lIns="25400" tIns="25400" rIns="25400" bIns="25400" rtlCol="0" anchor="t">
            <a:normAutofit/>
          </a:bodyPr>
          <a:lstStyle/>
          <a:p>
            <a:pPr marL="0" indent="0" algn="l">
              <a:buNone/>
            </a:pPr>
            <a:r>
              <a:rPr lang="en-US" sz="1800" b="1" kern="0" spc="108" dirty="0">
                <a:solidFill>
                  <a:srgbClr val="6BC7BC"/>
                </a:solidFill>
                <a:latin typeface="Noto Sans Black" pitchFamily="34" charset="0"/>
                <a:ea typeface="Noto Sans Black" pitchFamily="34" charset="-122"/>
                <a:cs typeface="Noto Sans Black" pitchFamily="34" charset="-120"/>
              </a:rPr>
              <a:t>ROMANS 15:5–6 · NKJV</a:t>
            </a:r>
            <a:endParaRPr lang="en-US" sz="1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07041A"/>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BC3C1BF7-98AD-A4BC-D6A0-D3372F47A7F3}"/>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87" cy="10286978"/>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732" y="2600296"/>
            <a:ext cx="17811777" cy="377209"/>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6BC7BC"/>
                </a:solidFill>
                <a:latin typeface="Noto Sans Black" pitchFamily="34" charset="0"/>
                <a:ea typeface="Noto Sans Black" pitchFamily="34" charset="-122"/>
                <a:cs typeface="Noto Sans Black" pitchFamily="34" charset="-120"/>
              </a:rPr>
              <a:t>THREE CALLS FOR OUR CHURCH</a:t>
            </a:r>
            <a:endParaRPr lang="en-US" sz="1950" dirty="0"/>
          </a:p>
        </p:txBody>
      </p:sp>
      <p:sp>
        <p:nvSpPr>
          <p:cNvPr id="4" name="Text 2"/>
          <p:cNvSpPr/>
          <p:nvPr/>
        </p:nvSpPr>
        <p:spPr>
          <a:xfrm>
            <a:off x="1047732" y="3523389"/>
            <a:ext cx="537257" cy="549372"/>
          </a:xfrm>
          <a:prstGeom prst="rect">
            <a:avLst/>
          </a:prstGeom>
          <a:noFill/>
          <a:ln/>
        </p:spPr>
        <p:txBody>
          <a:bodyPr wrap="square" lIns="25400" tIns="25400" rIns="25400" bIns="25400" rtlCol="0" anchor="t">
            <a:normAutofit lnSpcReduction="10000"/>
          </a:bodyPr>
          <a:lstStyle/>
          <a:p>
            <a:pPr marL="0" indent="0" algn="l">
              <a:buNone/>
            </a:pPr>
            <a:r>
              <a:rPr lang="en-US" sz="3300" b="1" dirty="0">
                <a:ln w="19050">
                  <a:solidFill>
                    <a:srgbClr val="FFFFFF"/>
                  </a:solidFill>
                </a:ln>
                <a:solidFill>
                  <a:srgbClr val="000000">
                    <a:alpha val="0"/>
                  </a:srgbClr>
                </a:solidFill>
                <a:latin typeface="Montserrat" pitchFamily="34" charset="0"/>
                <a:ea typeface="Montserrat" pitchFamily="34" charset="-122"/>
                <a:cs typeface="Montserrat" pitchFamily="34" charset="-120"/>
              </a:rPr>
              <a:t>01</a:t>
            </a:r>
            <a:endParaRPr lang="en-US" sz="3300" dirty="0"/>
          </a:p>
        </p:txBody>
      </p:sp>
      <p:sp>
        <p:nvSpPr>
          <p:cNvPr id="5" name="Text 3"/>
          <p:cNvSpPr/>
          <p:nvPr/>
        </p:nvSpPr>
        <p:spPr>
          <a:xfrm>
            <a:off x="1851648" y="3434699"/>
            <a:ext cx="11279450" cy="664147"/>
          </a:xfrm>
          <a:prstGeom prst="rect">
            <a:avLst/>
          </a:prstGeom>
          <a:noFill/>
          <a:ln/>
        </p:spPr>
        <p:txBody>
          <a:bodyPr wrap="square" lIns="25400" tIns="25400" rIns="25400" bIns="25400" rtlCol="0" anchor="t">
            <a:normAutofit lnSpcReduction="10000"/>
          </a:bodyPr>
          <a:lstStyle/>
          <a:p>
            <a:pPr marL="0" indent="0" algn="l">
              <a:buNone/>
            </a:pPr>
            <a:r>
              <a:rPr lang="en-US" sz="4050" b="1" kern="0" spc="-40" dirty="0">
                <a:solidFill>
                  <a:srgbClr val="FFFFFF"/>
                </a:solidFill>
                <a:latin typeface="Montserrat" pitchFamily="34" charset="0"/>
                <a:ea typeface="Montserrat" pitchFamily="34" charset="-122"/>
                <a:cs typeface="Montserrat" pitchFamily="34" charset="-120"/>
              </a:rPr>
              <a:t>SHOW UP SURRENDERED</a:t>
            </a:r>
            <a:endParaRPr lang="en-US" sz="4050" dirty="0"/>
          </a:p>
        </p:txBody>
      </p:sp>
      <p:sp>
        <p:nvSpPr>
          <p:cNvPr id="6" name="Text 4"/>
          <p:cNvSpPr/>
          <p:nvPr/>
        </p:nvSpPr>
        <p:spPr>
          <a:xfrm>
            <a:off x="1851648" y="4155957"/>
            <a:ext cx="11279450" cy="429379"/>
          </a:xfrm>
          <a:prstGeom prst="rect">
            <a:avLst/>
          </a:prstGeom>
          <a:noFill/>
          <a:ln/>
        </p:spPr>
        <p:txBody>
          <a:bodyPr wrap="square" lIns="25400" tIns="25400" rIns="25400" bIns="25400" rtlCol="0" anchor="t">
            <a:normAutofit/>
          </a:bodyPr>
          <a:lstStyle/>
          <a:p>
            <a:pPr marL="0" indent="0" algn="l">
              <a:buNone/>
            </a:pPr>
            <a:r>
              <a:rPr lang="en-US" sz="2250" dirty="0">
                <a:solidFill>
                  <a:srgbClr val="FFFFFF">
                    <a:alpha val="75000"/>
                  </a:srgbClr>
                </a:solidFill>
                <a:latin typeface="Noto Sans Medium" pitchFamily="34" charset="0"/>
                <a:ea typeface="Noto Sans Medium" pitchFamily="34" charset="-122"/>
                <a:cs typeface="Noto Sans Medium" pitchFamily="34" charset="-120"/>
              </a:rPr>
              <a:t>Dedicate your device — an altar of worship, not an instrument of distraction.</a:t>
            </a:r>
            <a:endParaRPr lang="en-US" sz="2250" dirty="0"/>
          </a:p>
        </p:txBody>
      </p:sp>
      <p:sp>
        <p:nvSpPr>
          <p:cNvPr id="7" name="Text 5"/>
          <p:cNvSpPr/>
          <p:nvPr/>
        </p:nvSpPr>
        <p:spPr>
          <a:xfrm>
            <a:off x="1047732" y="5093071"/>
            <a:ext cx="616899" cy="549372"/>
          </a:xfrm>
          <a:prstGeom prst="rect">
            <a:avLst/>
          </a:prstGeom>
          <a:noFill/>
          <a:ln/>
        </p:spPr>
        <p:txBody>
          <a:bodyPr wrap="square" lIns="25400" tIns="25400" rIns="25400" bIns="25400" rtlCol="0" anchor="t">
            <a:normAutofit lnSpcReduction="10000"/>
          </a:bodyPr>
          <a:lstStyle/>
          <a:p>
            <a:pPr marL="0" indent="0" algn="l">
              <a:buNone/>
            </a:pPr>
            <a:r>
              <a:rPr lang="en-US" sz="3300" b="1" dirty="0">
                <a:ln w="19050">
                  <a:solidFill>
                    <a:srgbClr val="FFFFFF"/>
                  </a:solidFill>
                </a:ln>
                <a:solidFill>
                  <a:srgbClr val="000000">
                    <a:alpha val="0"/>
                  </a:srgbClr>
                </a:solidFill>
                <a:latin typeface="Montserrat" pitchFamily="34" charset="0"/>
                <a:ea typeface="Montserrat" pitchFamily="34" charset="-122"/>
                <a:cs typeface="Montserrat" pitchFamily="34" charset="-120"/>
              </a:rPr>
              <a:t>02</a:t>
            </a:r>
            <a:endParaRPr lang="en-US" sz="3300" dirty="0"/>
          </a:p>
        </p:txBody>
      </p:sp>
      <p:sp>
        <p:nvSpPr>
          <p:cNvPr id="8" name="Text 6"/>
          <p:cNvSpPr/>
          <p:nvPr/>
        </p:nvSpPr>
        <p:spPr>
          <a:xfrm>
            <a:off x="1931290" y="5004381"/>
            <a:ext cx="9599427" cy="664147"/>
          </a:xfrm>
          <a:prstGeom prst="rect">
            <a:avLst/>
          </a:prstGeom>
          <a:noFill/>
          <a:ln/>
        </p:spPr>
        <p:txBody>
          <a:bodyPr wrap="square" lIns="25400" tIns="25400" rIns="25400" bIns="25400" rtlCol="0" anchor="t">
            <a:normAutofit lnSpcReduction="10000"/>
          </a:bodyPr>
          <a:lstStyle/>
          <a:p>
            <a:pPr marL="0" indent="0" algn="l">
              <a:buNone/>
            </a:pPr>
            <a:r>
              <a:rPr lang="en-US" sz="4050" b="1" kern="0" spc="-40" dirty="0">
                <a:solidFill>
                  <a:srgbClr val="FFFFFF"/>
                </a:solidFill>
                <a:latin typeface="Montserrat" pitchFamily="34" charset="0"/>
                <a:ea typeface="Montserrat" pitchFamily="34" charset="-122"/>
                <a:cs typeface="Montserrat" pitchFamily="34" charset="-120"/>
              </a:rPr>
              <a:t>SHOW UP RELATIONALLY</a:t>
            </a:r>
            <a:endParaRPr lang="en-US" sz="4050" dirty="0"/>
          </a:p>
        </p:txBody>
      </p:sp>
      <p:sp>
        <p:nvSpPr>
          <p:cNvPr id="9" name="Text 7"/>
          <p:cNvSpPr/>
          <p:nvPr/>
        </p:nvSpPr>
        <p:spPr>
          <a:xfrm>
            <a:off x="1931290" y="5725639"/>
            <a:ext cx="9599427" cy="429379"/>
          </a:xfrm>
          <a:prstGeom prst="rect">
            <a:avLst/>
          </a:prstGeom>
          <a:noFill/>
          <a:ln/>
        </p:spPr>
        <p:txBody>
          <a:bodyPr wrap="square" lIns="25400" tIns="25400" rIns="25400" bIns="25400" rtlCol="0" anchor="t">
            <a:normAutofit/>
          </a:bodyPr>
          <a:lstStyle/>
          <a:p>
            <a:pPr marL="0" indent="0" algn="l">
              <a:buNone/>
            </a:pPr>
            <a:r>
              <a:rPr lang="en-US" sz="2250" dirty="0">
                <a:solidFill>
                  <a:srgbClr val="FFFFFF">
                    <a:alpha val="75000"/>
                  </a:srgbClr>
                </a:solidFill>
                <a:latin typeface="Noto Sans Medium" pitchFamily="34" charset="0"/>
                <a:ea typeface="Noto Sans Medium" pitchFamily="34" charset="-122"/>
                <a:cs typeface="Noto Sans Medium" pitchFamily="34" charset="-120"/>
              </a:rPr>
              <a:t>Choose people, not merely platforms. Do not post and disappear.</a:t>
            </a:r>
            <a:endParaRPr lang="en-US" sz="2250" dirty="0"/>
          </a:p>
        </p:txBody>
      </p:sp>
      <p:sp>
        <p:nvSpPr>
          <p:cNvPr id="10" name="Text 8"/>
          <p:cNvSpPr/>
          <p:nvPr/>
        </p:nvSpPr>
        <p:spPr>
          <a:xfrm>
            <a:off x="1047732" y="6662753"/>
            <a:ext cx="619345" cy="549372"/>
          </a:xfrm>
          <a:prstGeom prst="rect">
            <a:avLst/>
          </a:prstGeom>
          <a:noFill/>
          <a:ln/>
        </p:spPr>
        <p:txBody>
          <a:bodyPr wrap="square" lIns="25400" tIns="25400" rIns="25400" bIns="25400" rtlCol="0" anchor="t">
            <a:normAutofit lnSpcReduction="10000"/>
          </a:bodyPr>
          <a:lstStyle/>
          <a:p>
            <a:pPr marL="0" indent="0" algn="l">
              <a:buNone/>
            </a:pPr>
            <a:r>
              <a:rPr lang="en-US" sz="3300" b="1" dirty="0">
                <a:ln w="19050">
                  <a:solidFill>
                    <a:srgbClr val="FFFFFF"/>
                  </a:solidFill>
                </a:ln>
                <a:solidFill>
                  <a:srgbClr val="000000">
                    <a:alpha val="0"/>
                  </a:srgbClr>
                </a:solidFill>
                <a:latin typeface="Montserrat" pitchFamily="34" charset="0"/>
                <a:ea typeface="Montserrat" pitchFamily="34" charset="-122"/>
                <a:cs typeface="Montserrat" pitchFamily="34" charset="-120"/>
              </a:rPr>
              <a:t>03</a:t>
            </a:r>
            <a:endParaRPr lang="en-US" sz="3300" dirty="0"/>
          </a:p>
        </p:txBody>
      </p:sp>
      <p:sp>
        <p:nvSpPr>
          <p:cNvPr id="11" name="Text 9"/>
          <p:cNvSpPr/>
          <p:nvPr/>
        </p:nvSpPr>
        <p:spPr>
          <a:xfrm>
            <a:off x="1933735" y="6574063"/>
            <a:ext cx="9997643" cy="664147"/>
          </a:xfrm>
          <a:prstGeom prst="rect">
            <a:avLst/>
          </a:prstGeom>
          <a:noFill/>
          <a:ln/>
        </p:spPr>
        <p:txBody>
          <a:bodyPr wrap="square" lIns="25400" tIns="25400" rIns="25400" bIns="25400" rtlCol="0" anchor="t">
            <a:normAutofit lnSpcReduction="10000"/>
          </a:bodyPr>
          <a:lstStyle/>
          <a:p>
            <a:pPr marL="0" indent="0" algn="l">
              <a:buNone/>
            </a:pPr>
            <a:r>
              <a:rPr lang="en-US" sz="4050" b="1" kern="0" spc="-40" dirty="0">
                <a:solidFill>
                  <a:srgbClr val="FFFFFF"/>
                </a:solidFill>
                <a:latin typeface="Montserrat" pitchFamily="34" charset="0"/>
                <a:ea typeface="Montserrat" pitchFamily="34" charset="-122"/>
                <a:cs typeface="Montserrat" pitchFamily="34" charset="-120"/>
              </a:rPr>
              <a:t>SHOW UP TOGETHER</a:t>
            </a:r>
            <a:endParaRPr lang="en-US" sz="4050" dirty="0"/>
          </a:p>
        </p:txBody>
      </p:sp>
      <p:sp>
        <p:nvSpPr>
          <p:cNvPr id="12" name="Text 10"/>
          <p:cNvSpPr/>
          <p:nvPr/>
        </p:nvSpPr>
        <p:spPr>
          <a:xfrm>
            <a:off x="1933735" y="7295322"/>
            <a:ext cx="9997643" cy="429379"/>
          </a:xfrm>
          <a:prstGeom prst="rect">
            <a:avLst/>
          </a:prstGeom>
          <a:noFill/>
          <a:ln/>
        </p:spPr>
        <p:txBody>
          <a:bodyPr wrap="square" lIns="25400" tIns="25400" rIns="25400" bIns="25400" rtlCol="0" anchor="t">
            <a:normAutofit/>
          </a:bodyPr>
          <a:lstStyle/>
          <a:p>
            <a:pPr marL="0" indent="0" algn="l">
              <a:buNone/>
            </a:pPr>
            <a:r>
              <a:rPr lang="en-US" sz="2250" dirty="0">
                <a:solidFill>
                  <a:srgbClr val="FFFFFF">
                    <a:alpha val="75000"/>
                  </a:srgbClr>
                </a:solidFill>
                <a:latin typeface="Noto Sans Medium" pitchFamily="34" charset="0"/>
                <a:ea typeface="Noto Sans Medium" pitchFamily="34" charset="-122"/>
                <a:cs typeface="Noto Sans Medium" pitchFamily="34" charset="-120"/>
              </a:rPr>
              <a:t>One mind, one mouth — a missionary family, not one famous voice.</a:t>
            </a:r>
            <a:endParaRPr lang="en-US" sz="225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07041A"/>
        </a:solidFill>
        <a:effectLst/>
      </p:bgPr>
    </p:bg>
    <p:spTree>
      <p:nvGrpSpPr>
        <p:cNvPr id="1" name=""/>
        <p:cNvGrpSpPr/>
        <p:nvPr/>
      </p:nvGrpSpPr>
      <p:grpSpPr>
        <a:xfrm>
          <a:off x="0" y="0"/>
          <a:ext cx="0" cy="0"/>
          <a:chOff x="0" y="0"/>
          <a:chExt cx="0" cy="0"/>
        </a:xfrm>
      </p:grpSpPr>
      <p:pic>
        <p:nvPicPr>
          <p:cNvPr id="14" name="Copied Picture 901">
            <a:extLst>
              <a:ext uri="{FF2B5EF4-FFF2-40B4-BE49-F238E27FC236}">
                <a16:creationId xmlns:a16="http://schemas.microsoft.com/office/drawing/2014/main" id="{89F6092E-C0BE-6562-A3F6-48244A54ADA3}"/>
              </a:ext>
            </a:extLst>
          </p:cNvPr>
          <p:cNvPicPr>
            <a:picLocks noChangeAspect="1"/>
          </p:cNvPicPr>
          <p:nvPr/>
        </p:nvPicPr>
        <p:blipFill>
          <a:blip r:embed="rId3"/>
          <a:srcRect t="15871" b="13234"/>
          <a:stretch>
            <a:fillRect/>
          </a:stretch>
        </p:blipFill>
        <p:spPr>
          <a:xfrm>
            <a:off x="1" y="-1"/>
            <a:ext cx="18287999" cy="7166931"/>
          </a:xfrm>
          <a:prstGeom prst="rect">
            <a:avLst/>
          </a:prstGeom>
        </p:spPr>
      </p:pic>
      <p:sp>
        <p:nvSpPr>
          <p:cNvPr id="2" name="Text 0"/>
          <p:cNvSpPr/>
          <p:nvPr/>
        </p:nvSpPr>
        <p:spPr>
          <a:xfrm>
            <a:off x="6810339" y="4015780"/>
            <a:ext cx="4667229" cy="377209"/>
          </a:xfrm>
          <a:prstGeom prst="rect">
            <a:avLst/>
          </a:prstGeom>
          <a:noFill/>
          <a:ln/>
        </p:spPr>
        <p:txBody>
          <a:bodyPr wrap="square" lIns="25400" tIns="25400" rIns="25400" bIns="25400" rtlCol="0" anchor="t">
            <a:normAutofit/>
          </a:bodyPr>
          <a:lstStyle/>
          <a:p>
            <a:pPr marL="0" indent="0" algn="ctr">
              <a:buNone/>
            </a:pPr>
            <a:r>
              <a:rPr lang="en-US" sz="1950" b="1" kern="0" spc="468" dirty="0">
                <a:solidFill>
                  <a:srgbClr val="6BC7BC"/>
                </a:solidFill>
                <a:latin typeface="Noto Sans Black" pitchFamily="34" charset="0"/>
                <a:ea typeface="Noto Sans Black" pitchFamily="34" charset="-122"/>
                <a:cs typeface="Noto Sans Black" pitchFamily="34" charset="-120"/>
              </a:rPr>
              <a:t>SHOW UP RELATIONALLY</a:t>
            </a:r>
            <a:endParaRPr lang="en-US" sz="1950" dirty="0"/>
          </a:p>
        </p:txBody>
      </p:sp>
      <p:sp>
        <p:nvSpPr>
          <p:cNvPr id="3" name="Text 1"/>
          <p:cNvSpPr/>
          <p:nvPr/>
        </p:nvSpPr>
        <p:spPr>
          <a:xfrm>
            <a:off x="4572977" y="4735816"/>
            <a:ext cx="9141953" cy="1437087"/>
          </a:xfrm>
          <a:prstGeom prst="rect">
            <a:avLst/>
          </a:prstGeom>
          <a:noFill/>
          <a:ln/>
        </p:spPr>
        <p:txBody>
          <a:bodyPr wrap="square" lIns="25400" tIns="25400" rIns="25400" bIns="25400" rtlCol="0" anchor="t">
            <a:normAutofit/>
          </a:bodyPr>
          <a:lstStyle/>
          <a:p>
            <a:pPr marL="0" indent="0" algn="ctr">
              <a:lnSpc>
                <a:spcPct val="88796"/>
              </a:lnSpc>
              <a:buNone/>
            </a:pPr>
            <a:r>
              <a:rPr lang="en-US" sz="5100" b="1" kern="0" spc="-102" dirty="0">
                <a:solidFill>
                  <a:srgbClr val="FFFFFF"/>
                </a:solidFill>
                <a:latin typeface="Montserrat" pitchFamily="34" charset="0"/>
                <a:ea typeface="Montserrat" pitchFamily="34" charset="-122"/>
                <a:cs typeface="Montserrat" pitchFamily="34" charset="-120"/>
              </a:rPr>
              <a:t>ASK GOD TO PLACE </a:t>
            </a:r>
            <a:r>
              <a:rPr lang="en-US" sz="5100" b="1" kern="0" spc="-102" dirty="0">
                <a:gradFill rotWithShape="1">
                  <a:gsLst>
                    <a:gs pos="0">
                      <a:srgbClr val="E2A7D2">
                        <a:alpha val="100000"/>
                      </a:srgbClr>
                    </a:gs>
                    <a:gs pos="55000">
                      <a:srgbClr val="7E73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FIVE NAMES </a:t>
            </a:r>
            <a:r>
              <a:rPr lang="en-US" sz="5100" b="1" kern="0" spc="-102" dirty="0">
                <a:solidFill>
                  <a:srgbClr val="FFFFFF"/>
                </a:solidFill>
                <a:latin typeface="Montserrat" pitchFamily="34" charset="0"/>
                <a:ea typeface="Montserrat" pitchFamily="34" charset="-122"/>
                <a:cs typeface="Montserrat" pitchFamily="34" charset="-120"/>
              </a:rPr>
              <a:t>ON YOUR HEART</a:t>
            </a:r>
            <a:endParaRPr lang="en-US" sz="5100" dirty="0"/>
          </a:p>
        </p:txBody>
      </p:sp>
      <p:sp>
        <p:nvSpPr>
          <p:cNvPr id="4" name="Shape 2"/>
          <p:cNvSpPr/>
          <p:nvPr/>
        </p:nvSpPr>
        <p:spPr>
          <a:xfrm>
            <a:off x="4406294" y="6744383"/>
            <a:ext cx="2130516" cy="820708"/>
          </a:xfrm>
          <a:prstGeom prst="roundRect">
            <a:avLst>
              <a:gd name="adj" fmla="val 50000"/>
            </a:avLst>
          </a:prstGeom>
          <a:solidFill>
            <a:srgbClr val="FFFFFF">
              <a:alpha val="6000"/>
            </a:srgbClr>
          </a:solidFill>
          <a:ln w="5217">
            <a:solidFill>
              <a:srgbClr val="FFFFFF">
                <a:alpha val="18000"/>
              </a:srgbClr>
            </a:solidFill>
            <a:prstDash val="solid"/>
          </a:ln>
        </p:spPr>
        <p:txBody>
          <a:bodyPr/>
          <a:lstStyle/>
          <a:p>
            <a:endParaRPr lang="en-US"/>
          </a:p>
        </p:txBody>
      </p:sp>
      <p:sp>
        <p:nvSpPr>
          <p:cNvPr id="5" name="Text 3"/>
          <p:cNvSpPr/>
          <p:nvPr/>
        </p:nvSpPr>
        <p:spPr>
          <a:xfrm>
            <a:off x="4792511" y="6959150"/>
            <a:ext cx="1358082" cy="429274"/>
          </a:xfrm>
          <a:prstGeom prst="rect">
            <a:avLst/>
          </a:prstGeom>
          <a:noFill/>
          <a:ln/>
        </p:spPr>
        <p:txBody>
          <a:bodyPr wrap="square" lIns="25400" tIns="25400" rIns="25400" bIns="25400" rtlCol="0" anchor="t">
            <a:normAutofit/>
          </a:bodyPr>
          <a:lstStyle/>
          <a:p>
            <a:pPr marL="0" indent="0" algn="ctr">
              <a:buNone/>
            </a:pPr>
            <a:r>
              <a:rPr lang="en-US" sz="2250" dirty="0">
                <a:solidFill>
                  <a:srgbClr val="FFFFFF"/>
                </a:solidFill>
                <a:latin typeface="Noto Sans Medium" pitchFamily="34" charset="0"/>
                <a:ea typeface="Noto Sans Medium" pitchFamily="34" charset="-122"/>
                <a:cs typeface="Noto Sans Medium" pitchFamily="34" charset="-120"/>
              </a:rPr>
              <a:t>A relative</a:t>
            </a:r>
            <a:endParaRPr lang="en-US" sz="2250" dirty="0"/>
          </a:p>
        </p:txBody>
      </p:sp>
      <p:sp>
        <p:nvSpPr>
          <p:cNvPr id="6" name="Shape 4"/>
          <p:cNvSpPr/>
          <p:nvPr/>
        </p:nvSpPr>
        <p:spPr>
          <a:xfrm>
            <a:off x="6746307" y="6744383"/>
            <a:ext cx="1930311" cy="820708"/>
          </a:xfrm>
          <a:prstGeom prst="roundRect">
            <a:avLst>
              <a:gd name="adj" fmla="val 50000"/>
            </a:avLst>
          </a:prstGeom>
          <a:solidFill>
            <a:srgbClr val="FFFFFF">
              <a:alpha val="6000"/>
            </a:srgbClr>
          </a:solidFill>
          <a:ln w="5217">
            <a:solidFill>
              <a:srgbClr val="FFFFFF">
                <a:alpha val="18000"/>
              </a:srgbClr>
            </a:solidFill>
            <a:prstDash val="solid"/>
          </a:ln>
        </p:spPr>
        <p:txBody>
          <a:bodyPr/>
          <a:lstStyle/>
          <a:p>
            <a:endParaRPr lang="en-US"/>
          </a:p>
        </p:txBody>
      </p:sp>
      <p:sp>
        <p:nvSpPr>
          <p:cNvPr id="7" name="Text 5"/>
          <p:cNvSpPr/>
          <p:nvPr/>
        </p:nvSpPr>
        <p:spPr>
          <a:xfrm>
            <a:off x="7132524" y="6959150"/>
            <a:ext cx="1157877" cy="429274"/>
          </a:xfrm>
          <a:prstGeom prst="rect">
            <a:avLst/>
          </a:prstGeom>
          <a:noFill/>
          <a:ln/>
        </p:spPr>
        <p:txBody>
          <a:bodyPr wrap="square" lIns="25400" tIns="25400" rIns="25400" bIns="25400" rtlCol="0" anchor="t">
            <a:normAutofit/>
          </a:bodyPr>
          <a:lstStyle/>
          <a:p>
            <a:pPr marL="0" indent="0" algn="ctr">
              <a:buNone/>
            </a:pPr>
            <a:r>
              <a:rPr lang="en-US" sz="2250" dirty="0">
                <a:solidFill>
                  <a:srgbClr val="FFFFFF"/>
                </a:solidFill>
                <a:latin typeface="Noto Sans Medium" pitchFamily="34" charset="0"/>
                <a:ea typeface="Noto Sans Medium" pitchFamily="34" charset="-122"/>
                <a:cs typeface="Noto Sans Medium" pitchFamily="34" charset="-120"/>
              </a:rPr>
              <a:t>A friend</a:t>
            </a:r>
            <a:endParaRPr lang="en-US" sz="2250" dirty="0"/>
          </a:p>
        </p:txBody>
      </p:sp>
      <p:sp>
        <p:nvSpPr>
          <p:cNvPr id="8" name="Shape 6"/>
          <p:cNvSpPr/>
          <p:nvPr/>
        </p:nvSpPr>
        <p:spPr>
          <a:xfrm>
            <a:off x="8886116" y="6744383"/>
            <a:ext cx="2426584" cy="820708"/>
          </a:xfrm>
          <a:prstGeom prst="roundRect">
            <a:avLst>
              <a:gd name="adj" fmla="val 50000"/>
            </a:avLst>
          </a:prstGeom>
          <a:solidFill>
            <a:srgbClr val="FFFFFF">
              <a:alpha val="6000"/>
            </a:srgbClr>
          </a:solidFill>
          <a:ln w="5217">
            <a:solidFill>
              <a:srgbClr val="FFFFFF">
                <a:alpha val="18000"/>
              </a:srgbClr>
            </a:solidFill>
            <a:prstDash val="solid"/>
          </a:ln>
        </p:spPr>
        <p:txBody>
          <a:bodyPr/>
          <a:lstStyle/>
          <a:p>
            <a:endParaRPr lang="en-US"/>
          </a:p>
        </p:txBody>
      </p:sp>
      <p:sp>
        <p:nvSpPr>
          <p:cNvPr id="9" name="Text 7"/>
          <p:cNvSpPr/>
          <p:nvPr/>
        </p:nvSpPr>
        <p:spPr>
          <a:xfrm>
            <a:off x="9272333" y="6959150"/>
            <a:ext cx="1654150" cy="429274"/>
          </a:xfrm>
          <a:prstGeom prst="rect">
            <a:avLst/>
          </a:prstGeom>
          <a:noFill/>
          <a:ln/>
        </p:spPr>
        <p:txBody>
          <a:bodyPr wrap="square" lIns="25400" tIns="25400" rIns="25400" bIns="25400" rtlCol="0" anchor="t">
            <a:normAutofit/>
          </a:bodyPr>
          <a:lstStyle/>
          <a:p>
            <a:pPr marL="0" indent="0" algn="ctr">
              <a:buNone/>
            </a:pPr>
            <a:r>
              <a:rPr lang="en-US" sz="2250" dirty="0">
                <a:solidFill>
                  <a:srgbClr val="FFFFFF"/>
                </a:solidFill>
                <a:latin typeface="Noto Sans Medium" pitchFamily="34" charset="0"/>
                <a:ea typeface="Noto Sans Medium" pitchFamily="34" charset="-122"/>
                <a:cs typeface="Noto Sans Medium" pitchFamily="34" charset="-120"/>
              </a:rPr>
              <a:t>A colleague</a:t>
            </a:r>
            <a:endParaRPr lang="en-US" sz="2250" dirty="0"/>
          </a:p>
        </p:txBody>
      </p:sp>
      <p:sp>
        <p:nvSpPr>
          <p:cNvPr id="10" name="Shape 8"/>
          <p:cNvSpPr/>
          <p:nvPr/>
        </p:nvSpPr>
        <p:spPr>
          <a:xfrm>
            <a:off x="11522198" y="6744383"/>
            <a:ext cx="2359333" cy="820708"/>
          </a:xfrm>
          <a:prstGeom prst="roundRect">
            <a:avLst>
              <a:gd name="adj" fmla="val 50000"/>
            </a:avLst>
          </a:prstGeom>
          <a:solidFill>
            <a:srgbClr val="FFFFFF">
              <a:alpha val="6000"/>
            </a:srgbClr>
          </a:solidFill>
          <a:ln w="5217">
            <a:solidFill>
              <a:srgbClr val="FFFFFF">
                <a:alpha val="18000"/>
              </a:srgbClr>
            </a:solidFill>
            <a:prstDash val="solid"/>
          </a:ln>
        </p:spPr>
        <p:txBody>
          <a:bodyPr/>
          <a:lstStyle/>
          <a:p>
            <a:endParaRPr lang="en-US"/>
          </a:p>
        </p:txBody>
      </p:sp>
      <p:sp>
        <p:nvSpPr>
          <p:cNvPr id="11" name="Text 9"/>
          <p:cNvSpPr/>
          <p:nvPr/>
        </p:nvSpPr>
        <p:spPr>
          <a:xfrm>
            <a:off x="11908415" y="6959150"/>
            <a:ext cx="1586899" cy="429274"/>
          </a:xfrm>
          <a:prstGeom prst="rect">
            <a:avLst/>
          </a:prstGeom>
          <a:noFill/>
          <a:ln/>
        </p:spPr>
        <p:txBody>
          <a:bodyPr wrap="square" lIns="25400" tIns="25400" rIns="25400" bIns="25400" rtlCol="0" anchor="t">
            <a:normAutofit/>
          </a:bodyPr>
          <a:lstStyle/>
          <a:p>
            <a:pPr marL="0" indent="0" algn="ctr">
              <a:buNone/>
            </a:pPr>
            <a:r>
              <a:rPr lang="en-US" sz="2250" dirty="0">
                <a:solidFill>
                  <a:srgbClr val="FFFFFF"/>
                </a:solidFill>
                <a:latin typeface="Noto Sans Medium" pitchFamily="34" charset="0"/>
                <a:ea typeface="Noto Sans Medium" pitchFamily="34" charset="-122"/>
                <a:cs typeface="Noto Sans Medium" pitchFamily="34" charset="-120"/>
              </a:rPr>
              <a:t>A neighbor</a:t>
            </a:r>
            <a:endParaRPr lang="en-US" sz="2250" dirty="0"/>
          </a:p>
        </p:txBody>
      </p:sp>
      <p:sp>
        <p:nvSpPr>
          <p:cNvPr id="12" name="Shape 10"/>
          <p:cNvSpPr/>
          <p:nvPr/>
        </p:nvSpPr>
        <p:spPr>
          <a:xfrm>
            <a:off x="7126582" y="7774589"/>
            <a:ext cx="4034742" cy="820708"/>
          </a:xfrm>
          <a:prstGeom prst="roundRect">
            <a:avLst>
              <a:gd name="adj" fmla="val 50000"/>
            </a:avLst>
          </a:prstGeom>
          <a:solidFill>
            <a:srgbClr val="FFFFFF">
              <a:alpha val="6000"/>
            </a:srgbClr>
          </a:solidFill>
          <a:ln w="5217">
            <a:solidFill>
              <a:srgbClr val="FFFFFF">
                <a:alpha val="18000"/>
              </a:srgbClr>
            </a:solidFill>
            <a:prstDash val="solid"/>
          </a:ln>
        </p:spPr>
        <p:txBody>
          <a:bodyPr/>
          <a:lstStyle/>
          <a:p>
            <a:endParaRPr lang="en-US"/>
          </a:p>
        </p:txBody>
      </p:sp>
      <p:sp>
        <p:nvSpPr>
          <p:cNvPr id="13" name="Text 11"/>
          <p:cNvSpPr/>
          <p:nvPr/>
        </p:nvSpPr>
        <p:spPr>
          <a:xfrm>
            <a:off x="7490378" y="7989356"/>
            <a:ext cx="3307150" cy="429274"/>
          </a:xfrm>
          <a:prstGeom prst="rect">
            <a:avLst/>
          </a:prstGeom>
          <a:noFill/>
          <a:ln/>
        </p:spPr>
        <p:txBody>
          <a:bodyPr wrap="square" lIns="25400" tIns="25400" rIns="25400" bIns="25400" rtlCol="0" anchor="t">
            <a:normAutofit/>
          </a:bodyPr>
          <a:lstStyle/>
          <a:p>
            <a:pPr marL="0" indent="0" algn="ctr">
              <a:buNone/>
            </a:pPr>
            <a:r>
              <a:rPr lang="en-US" sz="2250" dirty="0">
                <a:solidFill>
                  <a:srgbClr val="FFFFFF"/>
                </a:solidFill>
                <a:latin typeface="Noto Sans Medium" pitchFamily="34" charset="0"/>
                <a:ea typeface="Noto Sans Medium" pitchFamily="34" charset="-122"/>
                <a:cs typeface="Noto Sans Medium" pitchFamily="34" charset="-120"/>
              </a:rPr>
              <a:t>Someone far from faith</a:t>
            </a:r>
            <a:endParaRPr lang="en-US" sz="225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07041A"/>
        </a:solidFill>
        <a:effectLst/>
      </p:bgPr>
    </p:bg>
    <p:spTree>
      <p:nvGrpSpPr>
        <p:cNvPr id="1" name=""/>
        <p:cNvGrpSpPr/>
        <p:nvPr/>
      </p:nvGrpSpPr>
      <p:grpSpPr>
        <a:xfrm>
          <a:off x="0" y="0"/>
          <a:ext cx="0" cy="0"/>
          <a:chOff x="0" y="0"/>
          <a:chExt cx="0" cy="0"/>
        </a:xfrm>
      </p:grpSpPr>
      <p:pic>
        <p:nvPicPr>
          <p:cNvPr id="5" name="Copied Picture 901">
            <a:extLst>
              <a:ext uri="{FF2B5EF4-FFF2-40B4-BE49-F238E27FC236}">
                <a16:creationId xmlns:a16="http://schemas.microsoft.com/office/drawing/2014/main" id="{0537E92A-C17E-CDA8-E3AC-1577987ACC19}"/>
              </a:ext>
            </a:extLst>
          </p:cNvPr>
          <p:cNvPicPr>
            <a:picLocks noChangeAspect="1"/>
          </p:cNvPicPr>
          <p:nvPr/>
        </p:nvPicPr>
        <p:blipFill>
          <a:blip r:embed="rId3"/>
          <a:srcRect t="15871" b="13234"/>
          <a:stretch>
            <a:fillRect/>
          </a:stretch>
        </p:blipFill>
        <p:spPr>
          <a:xfrm>
            <a:off x="1" y="-1"/>
            <a:ext cx="18287999" cy="7166931"/>
          </a:xfrm>
          <a:prstGeom prst="rect">
            <a:avLst/>
          </a:prstGeom>
        </p:spPr>
      </p:pic>
      <p:sp>
        <p:nvSpPr>
          <p:cNvPr id="2" name="Shape 0"/>
          <p:cNvSpPr/>
          <p:nvPr/>
        </p:nvSpPr>
        <p:spPr>
          <a:xfrm>
            <a:off x="0" y="0"/>
            <a:ext cx="18287987" cy="10286978"/>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7104856" y="4248788"/>
            <a:ext cx="4078288" cy="377209"/>
          </a:xfrm>
          <a:prstGeom prst="rect">
            <a:avLst/>
          </a:prstGeom>
          <a:noFill/>
          <a:ln/>
        </p:spPr>
        <p:txBody>
          <a:bodyPr wrap="square" lIns="25400" tIns="25400" rIns="25400" bIns="25400" rtlCol="0" anchor="t">
            <a:normAutofit/>
          </a:bodyPr>
          <a:lstStyle/>
          <a:p>
            <a:pPr marL="0" indent="0" algn="ctr">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THE FINAL QUESTION</a:t>
            </a:r>
            <a:endParaRPr lang="en-US" sz="1950" dirty="0"/>
          </a:p>
        </p:txBody>
      </p:sp>
      <p:sp>
        <p:nvSpPr>
          <p:cNvPr id="4" name="Text 2"/>
          <p:cNvSpPr/>
          <p:nvPr/>
        </p:nvSpPr>
        <p:spPr>
          <a:xfrm>
            <a:off x="3699147" y="4930756"/>
            <a:ext cx="10889706" cy="3309440"/>
          </a:xfrm>
          <a:prstGeom prst="rect">
            <a:avLst/>
          </a:prstGeom>
          <a:noFill/>
          <a:ln/>
        </p:spPr>
        <p:txBody>
          <a:bodyPr wrap="square" lIns="25400" tIns="25400" rIns="25400" bIns="25400" rtlCol="0" anchor="t">
            <a:normAutofit/>
          </a:bodyPr>
          <a:lstStyle/>
          <a:p>
            <a:pPr marL="0" indent="0" algn="ctr">
              <a:lnSpc>
                <a:spcPct val="87088"/>
              </a:lnSpc>
              <a:buNone/>
            </a:pPr>
            <a:r>
              <a:rPr lang="en-US" sz="8100" b="1" kern="0" spc="-162"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WILL YOU LET YOUR LIGHT SHINE?</a:t>
            </a:r>
            <a:endParaRPr lang="en-US" sz="81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07041A"/>
        </a:solidFill>
        <a:effectLst/>
      </p:bgPr>
    </p:bg>
    <p:spTree>
      <p:nvGrpSpPr>
        <p:cNvPr id="1" name=""/>
        <p:cNvGrpSpPr/>
        <p:nvPr/>
      </p:nvGrpSpPr>
      <p:grpSpPr>
        <a:xfrm>
          <a:off x="0" y="0"/>
          <a:ext cx="0" cy="0"/>
          <a:chOff x="0" y="0"/>
          <a:chExt cx="0" cy="0"/>
        </a:xfrm>
      </p:grpSpPr>
      <p:pic>
        <p:nvPicPr>
          <p:cNvPr id="5" name="Copied Picture 901">
            <a:extLst>
              <a:ext uri="{FF2B5EF4-FFF2-40B4-BE49-F238E27FC236}">
                <a16:creationId xmlns:a16="http://schemas.microsoft.com/office/drawing/2014/main" id="{FF59BECA-6530-F8FD-629D-971C389CB254}"/>
              </a:ext>
            </a:extLst>
          </p:cNvPr>
          <p:cNvPicPr>
            <a:picLocks noChangeAspect="1"/>
          </p:cNvPicPr>
          <p:nvPr/>
        </p:nvPicPr>
        <p:blipFill>
          <a:blip r:embed="rId3"/>
          <a:srcRect t="15871" b="13234"/>
          <a:stretch>
            <a:fillRect/>
          </a:stretch>
        </p:blipFill>
        <p:spPr>
          <a:xfrm>
            <a:off x="1" y="-1"/>
            <a:ext cx="18287999" cy="7166931"/>
          </a:xfrm>
          <a:prstGeom prst="rect">
            <a:avLst/>
          </a:prstGeom>
        </p:spPr>
      </p:pic>
      <p:sp>
        <p:nvSpPr>
          <p:cNvPr id="2" name="Text 0"/>
          <p:cNvSpPr/>
          <p:nvPr/>
        </p:nvSpPr>
        <p:spPr>
          <a:xfrm>
            <a:off x="5195476" y="4232985"/>
            <a:ext cx="7897048" cy="1821029"/>
          </a:xfrm>
          <a:prstGeom prst="rect">
            <a:avLst/>
          </a:prstGeom>
          <a:noFill/>
          <a:ln/>
        </p:spPr>
        <p:txBody>
          <a:bodyPr wrap="square" lIns="25400" tIns="25400" rIns="25400" bIns="25400" rtlCol="0" anchor="t">
            <a:normAutofit/>
          </a:bodyPr>
          <a:lstStyle/>
          <a:p>
            <a:pPr marL="0" indent="0" algn="ctr">
              <a:lnSpc>
                <a:spcPct val="94939"/>
              </a:lnSpc>
              <a:buNone/>
            </a:pPr>
            <a:r>
              <a:rPr lang="en-US" sz="5400" i="1" kern="0" spc="-54" dirty="0">
                <a:solidFill>
                  <a:srgbClr val="FFFFFF"/>
                </a:solidFill>
                <a:latin typeface="Noto Serif" pitchFamily="34" charset="0"/>
                <a:ea typeface="Noto Serif" pitchFamily="34" charset="-122"/>
                <a:cs typeface="Noto Serif" pitchFamily="34" charset="-120"/>
              </a:rPr>
              <a:t>"Behold, I make </a:t>
            </a:r>
            <a:r>
              <a:rPr lang="en-US" sz="5400" i="1" kern="0" spc="-54" dirty="0">
                <a:gradFill rotWithShape="1">
                  <a:gsLst>
                    <a:gs pos="0">
                      <a:srgbClr val="E2A7D2">
                        <a:alpha val="100000"/>
                      </a:srgbClr>
                    </a:gs>
                    <a:gs pos="55000">
                      <a:srgbClr val="7E73D6">
                        <a:alpha val="100000"/>
                      </a:srgbClr>
                    </a:gs>
                    <a:gs pos="100000">
                      <a:srgbClr val="6BC7BC">
                        <a:alpha val="100000"/>
                      </a:srgbClr>
                    </a:gs>
                  </a:gsLst>
                  <a:lin ang="300000" scaled="0"/>
                </a:gradFill>
                <a:latin typeface="Noto Serif" pitchFamily="34" charset="0"/>
                <a:ea typeface="Noto Serif" pitchFamily="34" charset="-122"/>
                <a:cs typeface="Noto Serif" pitchFamily="34" charset="-120"/>
              </a:rPr>
              <a:t>all things new. </a:t>
            </a:r>
            <a:r>
              <a:rPr lang="en-US" sz="5400" i="1" kern="0" spc="-54" dirty="0">
                <a:solidFill>
                  <a:srgbClr val="FFFFFF"/>
                </a:solidFill>
                <a:latin typeface="Noto Serif" pitchFamily="34" charset="0"/>
                <a:ea typeface="Noto Serif" pitchFamily="34" charset="-122"/>
                <a:cs typeface="Noto Serif" pitchFamily="34" charset="-120"/>
              </a:rPr>
              <a:t>"</a:t>
            </a:r>
            <a:endParaRPr lang="en-US" sz="5400" dirty="0"/>
          </a:p>
        </p:txBody>
      </p:sp>
      <p:sp>
        <p:nvSpPr>
          <p:cNvPr id="3" name="Text 1"/>
          <p:cNvSpPr/>
          <p:nvPr/>
        </p:nvSpPr>
        <p:spPr>
          <a:xfrm>
            <a:off x="7508138" y="6434991"/>
            <a:ext cx="3271723" cy="351123"/>
          </a:xfrm>
          <a:prstGeom prst="rect">
            <a:avLst/>
          </a:prstGeom>
          <a:noFill/>
          <a:ln/>
        </p:spPr>
        <p:txBody>
          <a:bodyPr wrap="square" lIns="25400" tIns="25400" rIns="25400" bIns="25400" rtlCol="0" anchor="t">
            <a:normAutofit/>
          </a:bodyPr>
          <a:lstStyle/>
          <a:p>
            <a:pPr marL="0" indent="0" algn="ctr">
              <a:buNone/>
            </a:pPr>
            <a:r>
              <a:rPr lang="en-US" sz="1800" b="1" kern="0" spc="108" dirty="0">
                <a:solidFill>
                  <a:srgbClr val="6BC7BC"/>
                </a:solidFill>
                <a:latin typeface="Noto Sans Black" pitchFamily="34" charset="0"/>
                <a:ea typeface="Noto Sans Black" pitchFamily="34" charset="-122"/>
                <a:cs typeface="Noto Sans Black" pitchFamily="34" charset="-120"/>
              </a:rPr>
              <a:t>REVELATION 21:5 · NKJV</a:t>
            </a:r>
            <a:endParaRPr lang="en-US" sz="1800" dirty="0"/>
          </a:p>
        </p:txBody>
      </p:sp>
      <p:sp>
        <p:nvSpPr>
          <p:cNvPr id="4" name="Text 2"/>
          <p:cNvSpPr/>
          <p:nvPr/>
        </p:nvSpPr>
        <p:spPr>
          <a:xfrm>
            <a:off x="5519150" y="7243309"/>
            <a:ext cx="7249701" cy="977170"/>
          </a:xfrm>
          <a:prstGeom prst="rect">
            <a:avLst/>
          </a:prstGeom>
          <a:noFill/>
          <a:ln/>
        </p:spPr>
        <p:txBody>
          <a:bodyPr wrap="square" lIns="25400" tIns="25400" rIns="25400" bIns="25400" rtlCol="0" anchor="t">
            <a:normAutofit/>
          </a:bodyPr>
          <a:lstStyle/>
          <a:p>
            <a:pPr marL="0" indent="0" algn="ctr">
              <a:lnSpc>
                <a:spcPct val="107154"/>
              </a:lnSpc>
              <a:buNone/>
            </a:pPr>
            <a:r>
              <a:rPr lang="en-US" sz="2550" dirty="0">
                <a:solidFill>
                  <a:srgbClr val="FFFFFF">
                    <a:alpha val="85000"/>
                  </a:srgbClr>
                </a:solidFill>
                <a:latin typeface="Noto Sans Medium" pitchFamily="34" charset="0"/>
                <a:ea typeface="Noto Sans Medium" pitchFamily="34" charset="-122"/>
                <a:cs typeface="Noto Sans Medium" pitchFamily="34" charset="-120"/>
              </a:rPr>
              <a:t>Hope starts here — not in a campaign, not in a platform, but in Jesus Christ.</a:t>
            </a:r>
            <a:endParaRPr lang="en-US" sz="255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07041A"/>
        </a:solidFill>
        <a:effectLst/>
      </p:bgPr>
    </p:bg>
    <p:spTree>
      <p:nvGrpSpPr>
        <p:cNvPr id="1" name=""/>
        <p:cNvGrpSpPr/>
        <p:nvPr/>
      </p:nvGrpSpPr>
      <p:grpSpPr>
        <a:xfrm>
          <a:off x="0" y="0"/>
          <a:ext cx="0" cy="0"/>
          <a:chOff x="0" y="0"/>
          <a:chExt cx="0" cy="0"/>
        </a:xfrm>
      </p:grpSpPr>
      <p:pic>
        <p:nvPicPr>
          <p:cNvPr id="6" name="Copied Picture 901">
            <a:extLst>
              <a:ext uri="{FF2B5EF4-FFF2-40B4-BE49-F238E27FC236}">
                <a16:creationId xmlns:a16="http://schemas.microsoft.com/office/drawing/2014/main" id="{2F7B6E4B-FFB5-1C0D-F1A6-17CF4F457E56}"/>
              </a:ext>
            </a:extLst>
          </p:cNvPr>
          <p:cNvPicPr>
            <a:picLocks noChangeAspect="1"/>
          </p:cNvPicPr>
          <p:nvPr/>
        </p:nvPicPr>
        <p:blipFill>
          <a:blip r:embed="rId3"/>
          <a:srcRect t="15871" b="13234"/>
          <a:stretch>
            <a:fillRect/>
          </a:stretch>
        </p:blipFill>
        <p:spPr>
          <a:xfrm>
            <a:off x="1" y="-1"/>
            <a:ext cx="18287999" cy="7166931"/>
          </a:xfrm>
          <a:prstGeom prst="rect">
            <a:avLst/>
          </a:prstGeom>
        </p:spPr>
      </p:pic>
      <p:sp>
        <p:nvSpPr>
          <p:cNvPr id="2" name="Shape 0"/>
          <p:cNvSpPr/>
          <p:nvPr/>
        </p:nvSpPr>
        <p:spPr>
          <a:xfrm>
            <a:off x="0" y="13275"/>
            <a:ext cx="18287987" cy="10286978"/>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4573245" y="8023951"/>
            <a:ext cx="9302177" cy="716970"/>
          </a:xfrm>
          <a:prstGeom prst="rect">
            <a:avLst/>
          </a:prstGeom>
          <a:noFill/>
          <a:ln/>
        </p:spPr>
        <p:txBody>
          <a:bodyPr wrap="square" lIns="25400" tIns="25400" rIns="25400" bIns="25400" rtlCol="0" anchor="t">
            <a:normAutofit lnSpcReduction="10000"/>
          </a:bodyPr>
          <a:lstStyle/>
          <a:p>
            <a:pPr marL="0" indent="0" algn="ctr">
              <a:lnSpc>
                <a:spcPct val="88530"/>
              </a:lnSpc>
              <a:buNone/>
            </a:pPr>
            <a:r>
              <a:rPr lang="en-US" sz="4950" b="1" kern="0" spc="-99" dirty="0">
                <a:solidFill>
                  <a:srgbClr val="FFFFFF"/>
                </a:solidFill>
                <a:latin typeface="Montserrat" pitchFamily="34" charset="0"/>
                <a:ea typeface="Montserrat" pitchFamily="34" charset="-122"/>
                <a:cs typeface="Montserrat" pitchFamily="34" charset="-120"/>
              </a:rPr>
              <a:t>WE WILL NOT SHOW OFF.</a:t>
            </a:r>
            <a:endParaRPr lang="en-US" sz="4950" dirty="0"/>
          </a:p>
        </p:txBody>
      </p:sp>
      <p:sp>
        <p:nvSpPr>
          <p:cNvPr id="4" name="Text 2"/>
          <p:cNvSpPr/>
          <p:nvPr/>
        </p:nvSpPr>
        <p:spPr>
          <a:xfrm>
            <a:off x="2995820" y="5691830"/>
            <a:ext cx="12805052" cy="2085799"/>
          </a:xfrm>
          <a:prstGeom prst="rect">
            <a:avLst/>
          </a:prstGeom>
          <a:noFill/>
          <a:ln/>
        </p:spPr>
        <p:txBody>
          <a:bodyPr wrap="square" lIns="25400" tIns="25400" rIns="25400" bIns="25400" rtlCol="0" anchor="t">
            <a:normAutofit/>
          </a:bodyPr>
          <a:lstStyle/>
          <a:p>
            <a:pPr marL="0" indent="0" algn="ctr">
              <a:lnSpc>
                <a:spcPct val="85399"/>
              </a:lnSpc>
              <a:buNone/>
            </a:pPr>
            <a:r>
              <a:rPr lang="en-US" sz="7050" b="1" kern="0" spc="-141"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BY THE GRACE OF GOD, </a:t>
            </a:r>
          </a:p>
          <a:p>
            <a:pPr marL="0" indent="0" algn="ctr">
              <a:lnSpc>
                <a:spcPct val="85399"/>
              </a:lnSpc>
              <a:buNone/>
            </a:pPr>
            <a:r>
              <a:rPr lang="en-US" sz="7050" b="1" kern="0" spc="-141"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WE WILL SHOW UP.</a:t>
            </a:r>
            <a:endParaRPr lang="en-US" sz="7050" dirty="0"/>
          </a:p>
        </p:txBody>
      </p:sp>
      <p:pic>
        <p:nvPicPr>
          <p:cNvPr id="8" name="Image 0" descr="preencoded.png">
            <a:extLst>
              <a:ext uri="{FF2B5EF4-FFF2-40B4-BE49-F238E27FC236}">
                <a16:creationId xmlns:a16="http://schemas.microsoft.com/office/drawing/2014/main" id="{6CD5825C-C370-F144-6D66-125CADD599FA}"/>
              </a:ext>
            </a:extLst>
          </p:cNvPr>
          <p:cNvPicPr>
            <a:picLocks noChangeAspect="1"/>
          </p:cNvPicPr>
          <p:nvPr/>
        </p:nvPicPr>
        <p:blipFill>
          <a:blip r:embed="rId4"/>
          <a:stretch>
            <a:fillRect/>
          </a:stretch>
        </p:blipFill>
        <p:spPr>
          <a:xfrm>
            <a:off x="8002578" y="3979131"/>
            <a:ext cx="2786410" cy="100310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07041A"/>
        </a:solidFill>
        <a:effectLst/>
      </p:bgPr>
    </p:bg>
    <p:spTree>
      <p:nvGrpSpPr>
        <p:cNvPr id="1" name=""/>
        <p:cNvGrpSpPr/>
        <p:nvPr/>
      </p:nvGrpSpPr>
      <p:grpSpPr>
        <a:xfrm>
          <a:off x="0" y="0"/>
          <a:ext cx="0" cy="0"/>
          <a:chOff x="0" y="0"/>
          <a:chExt cx="0" cy="0"/>
        </a:xfrm>
      </p:grpSpPr>
      <p:pic>
        <p:nvPicPr>
          <p:cNvPr id="6" name="Copied Picture 901">
            <a:extLst>
              <a:ext uri="{FF2B5EF4-FFF2-40B4-BE49-F238E27FC236}">
                <a16:creationId xmlns:a16="http://schemas.microsoft.com/office/drawing/2014/main" id="{F845C1DF-3699-64F5-C328-1AE53AA59F39}"/>
              </a:ext>
            </a:extLst>
          </p:cNvPr>
          <p:cNvPicPr>
            <a:picLocks noChangeAspect="1"/>
          </p:cNvPicPr>
          <p:nvPr/>
        </p:nvPicPr>
        <p:blipFill>
          <a:blip r:embed="rId3"/>
          <a:srcRect t="15871" b="13234"/>
          <a:stretch>
            <a:fillRect/>
          </a:stretch>
        </p:blipFill>
        <p:spPr>
          <a:xfrm>
            <a:off x="1" y="-1"/>
            <a:ext cx="18287999" cy="7166931"/>
          </a:xfrm>
          <a:prstGeom prst="rect">
            <a:avLst/>
          </a:prstGeom>
        </p:spPr>
      </p:pic>
      <p:sp>
        <p:nvSpPr>
          <p:cNvPr id="2" name="Shape 0"/>
          <p:cNvSpPr/>
          <p:nvPr/>
        </p:nvSpPr>
        <p:spPr>
          <a:xfrm>
            <a:off x="0" y="304800"/>
            <a:ext cx="18287987" cy="10286978"/>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5344625" y="4108953"/>
            <a:ext cx="7598751" cy="377209"/>
          </a:xfrm>
          <a:prstGeom prst="rect">
            <a:avLst/>
          </a:prstGeom>
          <a:noFill/>
          <a:ln/>
        </p:spPr>
        <p:txBody>
          <a:bodyPr wrap="square" lIns="25400" tIns="25400" rIns="25400" bIns="25400" rtlCol="0" anchor="t">
            <a:normAutofit/>
          </a:bodyPr>
          <a:lstStyle/>
          <a:p>
            <a:pPr marL="0" indent="0" algn="ctr">
              <a:buNone/>
            </a:pPr>
            <a:r>
              <a:rPr lang="en-US" sz="1950" b="1" kern="0" spc="468" dirty="0">
                <a:solidFill>
                  <a:srgbClr val="6BC7BC"/>
                </a:solidFill>
                <a:latin typeface="Noto Sans Black" pitchFamily="34" charset="0"/>
                <a:ea typeface="Noto Sans Black" pitchFamily="34" charset="-122"/>
                <a:cs typeface="Noto Sans Black" pitchFamily="34" charset="-120"/>
              </a:rPr>
              <a:t>WORSHIPING WITH THE WORLD CHURCH</a:t>
            </a:r>
            <a:endParaRPr lang="en-US" sz="1950" dirty="0"/>
          </a:p>
        </p:txBody>
      </p:sp>
      <p:sp>
        <p:nvSpPr>
          <p:cNvPr id="4" name="Text 2"/>
          <p:cNvSpPr/>
          <p:nvPr/>
        </p:nvSpPr>
        <p:spPr>
          <a:xfrm>
            <a:off x="3870975" y="4867138"/>
            <a:ext cx="10546050" cy="1830159"/>
          </a:xfrm>
          <a:prstGeom prst="rect">
            <a:avLst/>
          </a:prstGeom>
          <a:noFill/>
          <a:ln/>
        </p:spPr>
        <p:txBody>
          <a:bodyPr wrap="square" lIns="25400" tIns="25400" rIns="25400" bIns="25400" rtlCol="0" anchor="t">
            <a:normAutofit/>
          </a:bodyPr>
          <a:lstStyle/>
          <a:p>
            <a:pPr marL="0" indent="0" algn="ctr">
              <a:lnSpc>
                <a:spcPct val="92347"/>
              </a:lnSpc>
              <a:buNone/>
            </a:pPr>
            <a:r>
              <a:rPr lang="en-US" sz="6300" b="1" kern="0" spc="-126" dirty="0">
                <a:solidFill>
                  <a:srgbClr val="FFFFFF"/>
                </a:solidFill>
                <a:latin typeface="Montserrat" pitchFamily="34" charset="0"/>
                <a:ea typeface="Montserrat" pitchFamily="34" charset="-122"/>
                <a:cs typeface="Montserrat" pitchFamily="34" charset="-120"/>
              </a:rPr>
              <a:t>ONE SAVIOR. ONE HOPE. ONE MESSAGE.</a:t>
            </a:r>
            <a:endParaRPr lang="en-US" sz="6300" dirty="0"/>
          </a:p>
        </p:txBody>
      </p:sp>
      <p:sp>
        <p:nvSpPr>
          <p:cNvPr id="5" name="Text 3"/>
          <p:cNvSpPr/>
          <p:nvPr/>
        </p:nvSpPr>
        <p:spPr>
          <a:xfrm>
            <a:off x="5201694" y="6849619"/>
            <a:ext cx="7884612" cy="1068306"/>
          </a:xfrm>
          <a:prstGeom prst="rect">
            <a:avLst/>
          </a:prstGeom>
          <a:noFill/>
          <a:ln/>
        </p:spPr>
        <p:txBody>
          <a:bodyPr wrap="square" lIns="25400" tIns="25400" rIns="25400" bIns="25400" rtlCol="0" anchor="t">
            <a:normAutofit/>
          </a:bodyPr>
          <a:lstStyle/>
          <a:p>
            <a:pPr marL="0" indent="0" algn="ctr">
              <a:lnSpc>
                <a:spcPct val="85117"/>
              </a:lnSpc>
              <a:buNone/>
            </a:pPr>
            <a:r>
              <a:rPr lang="en-US" sz="7800" b="1" kern="0" spc="-156"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ONE MISSION.</a:t>
            </a:r>
            <a:endParaRPr lang="en-US" sz="7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07041A"/>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8516DD9-5CDD-8A7C-E477-2CB5B4A5BF78}"/>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3" name="Text 1"/>
          <p:cNvSpPr/>
          <p:nvPr/>
        </p:nvSpPr>
        <p:spPr>
          <a:xfrm>
            <a:off x="1047732" y="2703414"/>
            <a:ext cx="17811777" cy="1943060"/>
          </a:xfrm>
          <a:prstGeom prst="rect">
            <a:avLst/>
          </a:prstGeom>
          <a:noFill/>
          <a:ln/>
        </p:spPr>
        <p:txBody>
          <a:bodyPr wrap="square" lIns="25400" tIns="25400" rIns="25400" bIns="25400" rtlCol="0" anchor="t">
            <a:normAutofit lnSpcReduction="10000"/>
          </a:bodyPr>
          <a:lstStyle/>
          <a:p>
            <a:pPr marL="0" indent="0" algn="l">
              <a:lnSpc>
                <a:spcPct val="82056"/>
              </a:lnSpc>
              <a:buNone/>
            </a:pPr>
            <a:r>
              <a:rPr lang="en-US" sz="15000" b="1" kern="0" spc="-300"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2,000</a:t>
            </a:r>
            <a:endParaRPr lang="en-US" sz="15000" dirty="0"/>
          </a:p>
        </p:txBody>
      </p:sp>
      <p:sp>
        <p:nvSpPr>
          <p:cNvPr id="4" name="Text 2"/>
          <p:cNvSpPr/>
          <p:nvPr/>
        </p:nvSpPr>
        <p:spPr>
          <a:xfrm>
            <a:off x="1047732" y="4798796"/>
            <a:ext cx="9034313" cy="1211449"/>
          </a:xfrm>
          <a:prstGeom prst="rect">
            <a:avLst/>
          </a:prstGeom>
          <a:noFill/>
          <a:ln/>
        </p:spPr>
        <p:txBody>
          <a:bodyPr wrap="square" lIns="25400" tIns="25400" rIns="25400" bIns="25400" rtlCol="0" anchor="t">
            <a:normAutofit/>
          </a:bodyPr>
          <a:lstStyle/>
          <a:p>
            <a:pPr marL="0" indent="0" algn="l">
              <a:lnSpc>
                <a:spcPct val="89973"/>
              </a:lnSpc>
              <a:buNone/>
            </a:pPr>
            <a:r>
              <a:rPr lang="en-US" sz="4200" b="1" kern="0" spc="-84" dirty="0">
                <a:solidFill>
                  <a:srgbClr val="FFFFFF"/>
                </a:solidFill>
                <a:latin typeface="Montserrat" pitchFamily="34" charset="0"/>
                <a:ea typeface="Montserrat" pitchFamily="34" charset="-122"/>
                <a:cs typeface="Montserrat" pitchFamily="34" charset="-120"/>
              </a:rPr>
              <a:t>YEARS SINCE JESUS WAS BAPTIZED IN THE JORDAN</a:t>
            </a:r>
            <a:endParaRPr lang="en-US" sz="4200" dirty="0"/>
          </a:p>
        </p:txBody>
      </p:sp>
      <p:sp>
        <p:nvSpPr>
          <p:cNvPr id="5" name="Text 3"/>
          <p:cNvSpPr/>
          <p:nvPr/>
        </p:nvSpPr>
        <p:spPr>
          <a:xfrm>
            <a:off x="1047732" y="6257860"/>
            <a:ext cx="8259932" cy="1363803"/>
          </a:xfrm>
          <a:prstGeom prst="rect">
            <a:avLst/>
          </a:prstGeom>
          <a:noFill/>
          <a:ln/>
        </p:spPr>
        <p:txBody>
          <a:bodyPr wrap="square" lIns="25400" tIns="25400" rIns="25400" bIns="25400" rtlCol="0" anchor="t">
            <a:normAutofit/>
          </a:bodyPr>
          <a:lstStyle/>
          <a:p>
            <a:pPr marL="0" indent="0" algn="l">
              <a:lnSpc>
                <a:spcPct val="107233"/>
              </a:lnSpc>
              <a:buNone/>
            </a:pPr>
            <a:r>
              <a:rPr lang="en-US" sz="2400" dirty="0">
                <a:solidFill>
                  <a:srgbClr val="FFFFFF">
                    <a:alpha val="82000"/>
                  </a:srgbClr>
                </a:solidFill>
                <a:latin typeface="Noto Sans Medium" pitchFamily="34" charset="0"/>
                <a:ea typeface="Noto Sans Medium" pitchFamily="34" charset="-122"/>
                <a:cs typeface="Noto Sans Medium" pitchFamily="34" charset="-120"/>
              </a:rPr>
              <a:t>September 2027 · OneVoice27: Mission for All — every available means of communication placed in the hands of God.</a:t>
            </a:r>
            <a:endParaRPr 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7041A"/>
        </a:solidFill>
        <a:effectLst/>
      </p:bgPr>
    </p:bg>
    <p:spTree>
      <p:nvGrpSpPr>
        <p:cNvPr id="1" name=""/>
        <p:cNvGrpSpPr/>
        <p:nvPr/>
      </p:nvGrpSpPr>
      <p:grpSpPr>
        <a:xfrm>
          <a:off x="0" y="0"/>
          <a:ext cx="0" cy="0"/>
          <a:chOff x="0" y="0"/>
          <a:chExt cx="0" cy="0"/>
        </a:xfrm>
      </p:grpSpPr>
      <p:sp>
        <p:nvSpPr>
          <p:cNvPr id="3" name="Text 1"/>
          <p:cNvSpPr/>
          <p:nvPr/>
        </p:nvSpPr>
        <p:spPr>
          <a:xfrm>
            <a:off x="1047732" y="2429111"/>
            <a:ext cx="17811777" cy="377209"/>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FFFFFF">
                    <a:alpha val="70000"/>
                  </a:srgbClr>
                </a:solidFill>
                <a:latin typeface="Noto Sans Black" pitchFamily="34" charset="0"/>
                <a:ea typeface="Noto Sans Black" pitchFamily="34" charset="-122"/>
                <a:cs typeface="Noto Sans Black" pitchFamily="34" charset="-120"/>
              </a:rPr>
              <a:t>PRIMARY TEXT</a:t>
            </a:r>
            <a:endParaRPr lang="en-US" sz="1950" dirty="0"/>
          </a:p>
        </p:txBody>
      </p:sp>
      <p:pic>
        <p:nvPicPr>
          <p:cNvPr id="6" name="Picture 5">
            <a:extLst>
              <a:ext uri="{FF2B5EF4-FFF2-40B4-BE49-F238E27FC236}">
                <a16:creationId xmlns:a16="http://schemas.microsoft.com/office/drawing/2014/main" id="{FF6D5E3C-1675-50E0-75C3-CB45FF4A1688}"/>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4" name="Text 2"/>
          <p:cNvSpPr/>
          <p:nvPr/>
        </p:nvSpPr>
        <p:spPr>
          <a:xfrm>
            <a:off x="1047732" y="3149146"/>
            <a:ext cx="9213321" cy="4014721"/>
          </a:xfrm>
          <a:prstGeom prst="rect">
            <a:avLst/>
          </a:prstGeom>
          <a:noFill/>
          <a:ln/>
        </p:spPr>
        <p:txBody>
          <a:bodyPr wrap="square" lIns="25400" tIns="25400" rIns="25400" bIns="25400" rtlCol="0" anchor="t">
            <a:normAutofit/>
          </a:bodyPr>
          <a:lstStyle/>
          <a:p>
            <a:pPr marL="0" indent="0" algn="l">
              <a:lnSpc>
                <a:spcPct val="125158"/>
              </a:lnSpc>
              <a:buNone/>
            </a:pPr>
            <a:r>
              <a:rPr lang="en-US" sz="3150" i="1" kern="0" spc="-31" dirty="0">
                <a:solidFill>
                  <a:srgbClr val="FFFFFF"/>
                </a:solidFill>
                <a:latin typeface="Georgia" pitchFamily="34" charset="0"/>
                <a:ea typeface="Georgia" pitchFamily="34" charset="-122"/>
                <a:cs typeface="Georgia" pitchFamily="34" charset="-120"/>
              </a:rPr>
              <a:t>You are the light of the world. A city that is set on a hill cannot be hidden. Nor do they light a lamp and put it under a basket, but on a lampstand, and it gives light to all who are in the house. </a:t>
            </a:r>
            <a:r>
              <a:rPr lang="en-US" sz="3150" i="1" kern="0" spc="-31" dirty="0">
                <a:gradFill rotWithShape="1">
                  <a:gsLst>
                    <a:gs pos="0">
                      <a:srgbClr val="E2A7D2">
                        <a:alpha val="100000"/>
                      </a:srgbClr>
                    </a:gs>
                    <a:gs pos="55000">
                      <a:srgbClr val="7E73D6">
                        <a:alpha val="100000"/>
                      </a:srgbClr>
                    </a:gs>
                    <a:gs pos="100000">
                      <a:srgbClr val="6BC7BC">
                        <a:alpha val="100000"/>
                      </a:srgbClr>
                    </a:gs>
                  </a:gsLst>
                  <a:lin ang="300000" scaled="0"/>
                </a:gradFill>
                <a:latin typeface="Georgia" pitchFamily="34" charset="0"/>
                <a:ea typeface="Georgia" pitchFamily="34" charset="-122"/>
                <a:cs typeface="Georgia" pitchFamily="34" charset="-120"/>
              </a:rPr>
              <a:t>Let your light so shine before men, that they may see your good works and glorify your Father in heaven.</a:t>
            </a:r>
            <a:endParaRPr lang="en-US" sz="3150" dirty="0"/>
          </a:p>
        </p:txBody>
      </p:sp>
      <p:sp>
        <p:nvSpPr>
          <p:cNvPr id="5" name="Text 3"/>
          <p:cNvSpPr/>
          <p:nvPr/>
        </p:nvSpPr>
        <p:spPr>
          <a:xfrm>
            <a:off x="1047732" y="7544844"/>
            <a:ext cx="17811777" cy="351123"/>
          </a:xfrm>
          <a:prstGeom prst="rect">
            <a:avLst/>
          </a:prstGeom>
          <a:noFill/>
          <a:ln/>
        </p:spPr>
        <p:txBody>
          <a:bodyPr wrap="square" lIns="25400" tIns="25400" rIns="25400" bIns="25400" rtlCol="0" anchor="t">
            <a:normAutofit/>
          </a:bodyPr>
          <a:lstStyle/>
          <a:p>
            <a:pPr marL="0" indent="0" algn="l">
              <a:buNone/>
            </a:pPr>
            <a:r>
              <a:rPr lang="en-US" sz="1800" b="1" kern="0" spc="108" dirty="0">
                <a:solidFill>
                  <a:srgbClr val="6BC7BC"/>
                </a:solidFill>
                <a:latin typeface="Noto Sans Black" pitchFamily="34" charset="0"/>
                <a:ea typeface="Noto Sans Black" pitchFamily="34" charset="-122"/>
                <a:cs typeface="Noto Sans Black" pitchFamily="34" charset="-120"/>
              </a:rPr>
              <a:t>MATTHEW 5:14–16 · NKJV</a:t>
            </a:r>
            <a:endParaRPr lang="en-US"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07041A"/>
        </a:solidFill>
        <a:effectLst/>
      </p:bgPr>
    </p:bg>
    <p:spTree>
      <p:nvGrpSpPr>
        <p:cNvPr id="1" name=""/>
        <p:cNvGrpSpPr/>
        <p:nvPr/>
      </p:nvGrpSpPr>
      <p:grpSpPr>
        <a:xfrm>
          <a:off x="0" y="0"/>
          <a:ext cx="0" cy="0"/>
          <a:chOff x="0" y="0"/>
          <a:chExt cx="0" cy="0"/>
        </a:xfrm>
      </p:grpSpPr>
      <p:pic>
        <p:nvPicPr>
          <p:cNvPr id="14" name="Copied Picture 901">
            <a:extLst>
              <a:ext uri="{FF2B5EF4-FFF2-40B4-BE49-F238E27FC236}">
                <a16:creationId xmlns:a16="http://schemas.microsoft.com/office/drawing/2014/main" id="{2C1C8F33-CCBD-A25A-D4C2-A4CA3929C7F4}"/>
              </a:ext>
            </a:extLst>
          </p:cNvPr>
          <p:cNvPicPr>
            <a:picLocks noChangeAspect="1"/>
          </p:cNvPicPr>
          <p:nvPr/>
        </p:nvPicPr>
        <p:blipFill>
          <a:blip r:embed="rId3"/>
          <a:srcRect t="15871" b="13234"/>
          <a:stretch>
            <a:fillRect/>
          </a:stretch>
        </p:blipFill>
        <p:spPr>
          <a:xfrm>
            <a:off x="1" y="-1"/>
            <a:ext cx="18287999" cy="7166931"/>
          </a:xfrm>
          <a:prstGeom prst="rect">
            <a:avLst/>
          </a:prstGeom>
        </p:spPr>
      </p:pic>
      <p:sp>
        <p:nvSpPr>
          <p:cNvPr id="2" name="Shape 0"/>
          <p:cNvSpPr/>
          <p:nvPr/>
        </p:nvSpPr>
        <p:spPr>
          <a:xfrm>
            <a:off x="0" y="0"/>
            <a:ext cx="18287987" cy="10286978"/>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732" y="3010650"/>
            <a:ext cx="17811777" cy="377209"/>
          </a:xfrm>
          <a:prstGeom prst="rect">
            <a:avLst/>
          </a:prstGeom>
          <a:noFill/>
          <a:ln/>
        </p:spPr>
        <p:txBody>
          <a:bodyPr wrap="square" lIns="25400" tIns="25400" rIns="25400" bIns="25400" rtlCol="0" anchor="t">
            <a:normAutofit/>
          </a:bodyPr>
          <a:lstStyle/>
          <a:p>
            <a:pPr marL="0" indent="0" algn="l">
              <a:buNone/>
            </a:pPr>
            <a:r>
              <a:rPr lang="en-US" sz="1950" b="1" kern="0" spc="468" dirty="0">
                <a:solidFill>
                  <a:srgbClr val="6BC7BC"/>
                </a:solidFill>
                <a:latin typeface="Noto Sans Black" pitchFamily="34" charset="0"/>
                <a:ea typeface="Noto Sans Black" pitchFamily="34" charset="-122"/>
                <a:cs typeface="Noto Sans Black" pitchFamily="34" charset="-120"/>
              </a:rPr>
              <a:t>THERE IS A DIFFERENCE</a:t>
            </a:r>
            <a:endParaRPr lang="en-US" sz="1950" dirty="0"/>
          </a:p>
        </p:txBody>
      </p:sp>
      <p:sp>
        <p:nvSpPr>
          <p:cNvPr id="4" name="Shape 2"/>
          <p:cNvSpPr/>
          <p:nvPr/>
        </p:nvSpPr>
        <p:spPr>
          <a:xfrm>
            <a:off x="1047732" y="3806903"/>
            <a:ext cx="7943867" cy="3469343"/>
          </a:xfrm>
          <a:prstGeom prst="roundRect">
            <a:avLst>
              <a:gd name="adj" fmla="val 7687"/>
            </a:avLst>
          </a:prstGeom>
          <a:solidFill>
            <a:srgbClr val="FFFFFF">
              <a:alpha val="4000"/>
            </a:srgbClr>
          </a:solidFill>
          <a:ln w="5217">
            <a:solidFill>
              <a:srgbClr val="FFFFFF">
                <a:alpha val="12000"/>
              </a:srgbClr>
            </a:solidFill>
            <a:prstDash val="solid"/>
          </a:ln>
        </p:spPr>
        <p:txBody>
          <a:bodyPr/>
          <a:lstStyle/>
          <a:p>
            <a:endParaRPr lang="en-US"/>
          </a:p>
        </p:txBody>
      </p:sp>
      <p:sp>
        <p:nvSpPr>
          <p:cNvPr id="5" name="Text 3"/>
          <p:cNvSpPr/>
          <p:nvPr/>
        </p:nvSpPr>
        <p:spPr>
          <a:xfrm>
            <a:off x="1586312" y="4307415"/>
            <a:ext cx="7553378" cy="549372"/>
          </a:xfrm>
          <a:prstGeom prst="rect">
            <a:avLst/>
          </a:prstGeom>
          <a:noFill/>
          <a:ln/>
        </p:spPr>
        <p:txBody>
          <a:bodyPr wrap="square" lIns="25400" tIns="25400" rIns="25400" bIns="25400" rtlCol="0" anchor="t">
            <a:normAutofit lnSpcReduction="10000"/>
          </a:bodyPr>
          <a:lstStyle/>
          <a:p>
            <a:pPr marL="0" indent="0" algn="l">
              <a:buNone/>
            </a:pPr>
            <a:r>
              <a:rPr lang="en-US" sz="3300" b="1" kern="0" spc="-33" dirty="0">
                <a:solidFill>
                  <a:srgbClr val="FFFFFF">
                    <a:alpha val="50000"/>
                  </a:srgbClr>
                </a:solidFill>
                <a:latin typeface="Montserrat" pitchFamily="34" charset="0"/>
                <a:ea typeface="Montserrat" pitchFamily="34" charset="-122"/>
                <a:cs typeface="Montserrat" pitchFamily="34" charset="-120"/>
              </a:rPr>
              <a:t>SHOWING OFF</a:t>
            </a:r>
            <a:endParaRPr lang="en-US" sz="3300" dirty="0"/>
          </a:p>
        </p:txBody>
      </p:sp>
      <p:sp>
        <p:nvSpPr>
          <p:cNvPr id="6" name="Text 4"/>
          <p:cNvSpPr/>
          <p:nvPr/>
        </p:nvSpPr>
        <p:spPr>
          <a:xfrm>
            <a:off x="1586312" y="5123477"/>
            <a:ext cx="7553378" cy="423755"/>
          </a:xfrm>
          <a:prstGeom prst="rect">
            <a:avLst/>
          </a:prstGeom>
          <a:noFill/>
          <a:ln/>
        </p:spPr>
        <p:txBody>
          <a:bodyPr wrap="square" lIns="25400" tIns="25400" rIns="25400" bIns="25400" rtlCol="0" anchor="t">
            <a:normAutofit/>
          </a:bodyPr>
          <a:lstStyle/>
          <a:p>
            <a:pPr marL="0" indent="0" algn="l">
              <a:lnSpc>
                <a:spcPct val="98590"/>
              </a:lnSpc>
              <a:buNone/>
            </a:pPr>
            <a:r>
              <a:rPr lang="en-US" sz="2250" dirty="0">
                <a:solidFill>
                  <a:srgbClr val="FFFFFF">
                    <a:alpha val="62000"/>
                  </a:srgbClr>
                </a:solidFill>
                <a:latin typeface="Noto Sans Medium" pitchFamily="34" charset="0"/>
                <a:ea typeface="Noto Sans Medium" pitchFamily="34" charset="-122"/>
                <a:cs typeface="Noto Sans Medium" pitchFamily="34" charset="-120"/>
              </a:rPr>
              <a:t>Makes the message revolve around me</a:t>
            </a:r>
            <a:endParaRPr lang="en-US" sz="2250" dirty="0"/>
          </a:p>
        </p:txBody>
      </p:sp>
      <p:sp>
        <p:nvSpPr>
          <p:cNvPr id="7" name="Text 5"/>
          <p:cNvSpPr/>
          <p:nvPr/>
        </p:nvSpPr>
        <p:spPr>
          <a:xfrm>
            <a:off x="1586312" y="5756778"/>
            <a:ext cx="7553378" cy="423755"/>
          </a:xfrm>
          <a:prstGeom prst="rect">
            <a:avLst/>
          </a:prstGeom>
          <a:noFill/>
          <a:ln/>
        </p:spPr>
        <p:txBody>
          <a:bodyPr wrap="square" lIns="25400" tIns="25400" rIns="25400" bIns="25400" rtlCol="0" anchor="t">
            <a:normAutofit/>
          </a:bodyPr>
          <a:lstStyle/>
          <a:p>
            <a:pPr marL="0" indent="0" algn="l">
              <a:lnSpc>
                <a:spcPct val="98590"/>
              </a:lnSpc>
              <a:buNone/>
            </a:pPr>
            <a:r>
              <a:rPr lang="en-US" sz="2250" dirty="0">
                <a:solidFill>
                  <a:srgbClr val="FFFFFF">
                    <a:alpha val="62000"/>
                  </a:srgbClr>
                </a:solidFill>
                <a:latin typeface="Noto Sans Medium" pitchFamily="34" charset="0"/>
                <a:ea typeface="Noto Sans Medium" pitchFamily="34" charset="-122"/>
                <a:cs typeface="Noto Sans Medium" pitchFamily="34" charset="-120"/>
              </a:rPr>
              <a:t>Asks, "How can this make me visible?"</a:t>
            </a:r>
            <a:endParaRPr lang="en-US" sz="2250" dirty="0"/>
          </a:p>
        </p:txBody>
      </p:sp>
      <p:sp>
        <p:nvSpPr>
          <p:cNvPr id="8" name="Text 6"/>
          <p:cNvSpPr/>
          <p:nvPr/>
        </p:nvSpPr>
        <p:spPr>
          <a:xfrm>
            <a:off x="1586312" y="6390080"/>
            <a:ext cx="7553378" cy="423755"/>
          </a:xfrm>
          <a:prstGeom prst="rect">
            <a:avLst/>
          </a:prstGeom>
          <a:noFill/>
          <a:ln/>
        </p:spPr>
        <p:txBody>
          <a:bodyPr wrap="square" lIns="25400" tIns="25400" rIns="25400" bIns="25400" rtlCol="0" anchor="t">
            <a:normAutofit/>
          </a:bodyPr>
          <a:lstStyle/>
          <a:p>
            <a:pPr marL="0" indent="0" algn="l">
              <a:lnSpc>
                <a:spcPct val="98590"/>
              </a:lnSpc>
              <a:buNone/>
            </a:pPr>
            <a:r>
              <a:rPr lang="en-US" sz="2250" dirty="0">
                <a:solidFill>
                  <a:srgbClr val="FFFFFF">
                    <a:alpha val="62000"/>
                  </a:srgbClr>
                </a:solidFill>
                <a:latin typeface="Noto Sans Medium" pitchFamily="34" charset="0"/>
                <a:ea typeface="Noto Sans Medium" pitchFamily="34" charset="-122"/>
                <a:cs typeface="Noto Sans Medium" pitchFamily="34" charset="-120"/>
              </a:rPr>
              <a:t>Wants an audience · counts followers</a:t>
            </a:r>
            <a:endParaRPr lang="en-US" sz="2250" dirty="0"/>
          </a:p>
        </p:txBody>
      </p:sp>
      <p:sp>
        <p:nvSpPr>
          <p:cNvPr id="9" name="Shape 7"/>
          <p:cNvSpPr/>
          <p:nvPr/>
        </p:nvSpPr>
        <p:spPr>
          <a:xfrm>
            <a:off x="9296389" y="3806903"/>
            <a:ext cx="7943867" cy="3469343"/>
          </a:xfrm>
          <a:prstGeom prst="roundRect">
            <a:avLst>
              <a:gd name="adj" fmla="val 7687"/>
            </a:avLst>
          </a:prstGeom>
          <a:solidFill>
            <a:srgbClr val="FFFFFF">
              <a:alpha val="6000"/>
            </a:srgbClr>
          </a:solidFill>
          <a:ln w="5217">
            <a:solidFill>
              <a:srgbClr val="6BC7BC">
                <a:alpha val="45000"/>
              </a:srgbClr>
            </a:solidFill>
            <a:prstDash val="solid"/>
          </a:ln>
          <a:effectLst>
            <a:outerShdw blurRad="571500" dist="50800" dir="16200000" algn="bl" rotWithShape="0">
              <a:srgbClr val="51A4AC">
                <a:alpha val="18000"/>
              </a:srgbClr>
            </a:outerShdw>
          </a:effectLst>
        </p:spPr>
        <p:txBody>
          <a:bodyPr/>
          <a:lstStyle/>
          <a:p>
            <a:endParaRPr lang="en-US"/>
          </a:p>
        </p:txBody>
      </p:sp>
      <p:sp>
        <p:nvSpPr>
          <p:cNvPr id="10" name="Text 8"/>
          <p:cNvSpPr/>
          <p:nvPr/>
        </p:nvSpPr>
        <p:spPr>
          <a:xfrm>
            <a:off x="9834968" y="4307415"/>
            <a:ext cx="7553378" cy="549372"/>
          </a:xfrm>
          <a:prstGeom prst="rect">
            <a:avLst/>
          </a:prstGeom>
          <a:noFill/>
          <a:ln/>
        </p:spPr>
        <p:txBody>
          <a:bodyPr wrap="square" lIns="25400" tIns="25400" rIns="25400" bIns="25400" rtlCol="0" anchor="t">
            <a:normAutofit lnSpcReduction="10000"/>
          </a:bodyPr>
          <a:lstStyle/>
          <a:p>
            <a:pPr marL="0" indent="0" algn="l">
              <a:buNone/>
            </a:pPr>
            <a:r>
              <a:rPr lang="en-US" sz="3300" b="1" kern="0" spc="-33" dirty="0">
                <a:gradFill rotWithShape="1">
                  <a:gsLst>
                    <a:gs pos="0">
                      <a:srgbClr val="E2A7D2">
                        <a:alpha val="100000"/>
                      </a:srgbClr>
                    </a:gs>
                    <a:gs pos="30000">
                      <a:srgbClr val="B05BA8">
                        <a:alpha val="100000"/>
                      </a:srgbClr>
                    </a:gs>
                    <a:gs pos="70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SHOWING UP</a:t>
            </a:r>
            <a:endParaRPr lang="en-US" sz="3300" dirty="0"/>
          </a:p>
        </p:txBody>
      </p:sp>
      <p:sp>
        <p:nvSpPr>
          <p:cNvPr id="11" name="Text 9"/>
          <p:cNvSpPr/>
          <p:nvPr/>
        </p:nvSpPr>
        <p:spPr>
          <a:xfrm>
            <a:off x="9834968" y="5123477"/>
            <a:ext cx="7553378" cy="423755"/>
          </a:xfrm>
          <a:prstGeom prst="rect">
            <a:avLst/>
          </a:prstGeom>
          <a:noFill/>
          <a:ln/>
        </p:spPr>
        <p:txBody>
          <a:bodyPr wrap="square" lIns="25400" tIns="25400" rIns="25400" bIns="25400" rtlCol="0" anchor="t">
            <a:normAutofit/>
          </a:bodyPr>
          <a:lstStyle/>
          <a:p>
            <a:pPr marL="0" indent="0" algn="l">
              <a:lnSpc>
                <a:spcPct val="98590"/>
              </a:lnSpc>
              <a:buNone/>
            </a:pPr>
            <a:r>
              <a:rPr lang="en-US" sz="2250" dirty="0">
                <a:solidFill>
                  <a:srgbClr val="FFFFFF">
                    <a:alpha val="92000"/>
                  </a:srgbClr>
                </a:solidFill>
                <a:latin typeface="Noto Sans Medium" pitchFamily="34" charset="0"/>
                <a:ea typeface="Noto Sans Medium" pitchFamily="34" charset="-122"/>
                <a:cs typeface="Noto Sans Medium" pitchFamily="34" charset="-120"/>
              </a:rPr>
              <a:t>Places me at the service of Christ and of people</a:t>
            </a:r>
            <a:endParaRPr lang="en-US" sz="2250" dirty="0"/>
          </a:p>
        </p:txBody>
      </p:sp>
      <p:sp>
        <p:nvSpPr>
          <p:cNvPr id="12" name="Text 10"/>
          <p:cNvSpPr/>
          <p:nvPr/>
        </p:nvSpPr>
        <p:spPr>
          <a:xfrm>
            <a:off x="9834968" y="5756778"/>
            <a:ext cx="7553378" cy="423755"/>
          </a:xfrm>
          <a:prstGeom prst="rect">
            <a:avLst/>
          </a:prstGeom>
          <a:noFill/>
          <a:ln/>
        </p:spPr>
        <p:txBody>
          <a:bodyPr wrap="square" lIns="25400" tIns="25400" rIns="25400" bIns="25400" rtlCol="0" anchor="t">
            <a:normAutofit/>
          </a:bodyPr>
          <a:lstStyle/>
          <a:p>
            <a:pPr marL="0" indent="0" algn="l">
              <a:lnSpc>
                <a:spcPct val="98590"/>
              </a:lnSpc>
              <a:buNone/>
            </a:pPr>
            <a:r>
              <a:rPr lang="en-US" sz="2250" dirty="0">
                <a:solidFill>
                  <a:srgbClr val="FFFFFF">
                    <a:alpha val="92000"/>
                  </a:srgbClr>
                </a:solidFill>
                <a:latin typeface="Noto Sans Medium" pitchFamily="34" charset="0"/>
                <a:ea typeface="Noto Sans Medium" pitchFamily="34" charset="-122"/>
                <a:cs typeface="Noto Sans Medium" pitchFamily="34" charset="-120"/>
              </a:rPr>
              <a:t>Asks, "How can Jesus become visible?"</a:t>
            </a:r>
            <a:endParaRPr lang="en-US" sz="2250" dirty="0"/>
          </a:p>
        </p:txBody>
      </p:sp>
      <p:sp>
        <p:nvSpPr>
          <p:cNvPr id="13" name="Text 11"/>
          <p:cNvSpPr/>
          <p:nvPr/>
        </p:nvSpPr>
        <p:spPr>
          <a:xfrm>
            <a:off x="9834968" y="6390080"/>
            <a:ext cx="7553378" cy="423755"/>
          </a:xfrm>
          <a:prstGeom prst="rect">
            <a:avLst/>
          </a:prstGeom>
          <a:noFill/>
          <a:ln/>
        </p:spPr>
        <p:txBody>
          <a:bodyPr wrap="square" lIns="25400" tIns="25400" rIns="25400" bIns="25400" rtlCol="0" anchor="t">
            <a:normAutofit/>
          </a:bodyPr>
          <a:lstStyle/>
          <a:p>
            <a:pPr marL="0" indent="0" algn="l">
              <a:lnSpc>
                <a:spcPct val="98590"/>
              </a:lnSpc>
              <a:buNone/>
            </a:pPr>
            <a:r>
              <a:rPr lang="en-US" sz="2250" dirty="0">
                <a:solidFill>
                  <a:srgbClr val="FFFFFF">
                    <a:alpha val="92000"/>
                  </a:srgbClr>
                </a:solidFill>
                <a:latin typeface="Noto Sans Medium" pitchFamily="34" charset="0"/>
                <a:ea typeface="Noto Sans Medium" pitchFamily="34" charset="-122"/>
                <a:cs typeface="Noto Sans Medium" pitchFamily="34" charset="-120"/>
              </a:rPr>
              <a:t>Loves a person · follows Jesus</a:t>
            </a:r>
            <a:endParaRPr lang="en-US" sz="22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07041A"/>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5E33651-3BDF-0A05-F6C4-A9F9EA3A1BD0}"/>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87" cy="10286978"/>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732" y="3676477"/>
            <a:ext cx="17811777" cy="387643"/>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01</a:t>
            </a:r>
            <a:endParaRPr lang="en-US" sz="2250" dirty="0"/>
          </a:p>
        </p:txBody>
      </p:sp>
      <p:sp>
        <p:nvSpPr>
          <p:cNvPr id="4" name="Shape 2"/>
          <p:cNvSpPr/>
          <p:nvPr/>
        </p:nvSpPr>
        <p:spPr>
          <a:xfrm>
            <a:off x="1047732" y="4121231"/>
            <a:ext cx="914371" cy="57143"/>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732" y="4559301"/>
            <a:ext cx="17811777" cy="810714"/>
          </a:xfrm>
          <a:prstGeom prst="rect">
            <a:avLst/>
          </a:prstGeom>
          <a:noFill/>
          <a:ln/>
        </p:spPr>
        <p:txBody>
          <a:bodyPr wrap="square" lIns="25400" tIns="25400" rIns="25400" bIns="25400" rtlCol="0" anchor="t">
            <a:normAutofit lnSpcReduction="10000"/>
          </a:bodyPr>
          <a:lstStyle/>
          <a:p>
            <a:pPr marL="0" indent="0" algn="l">
              <a:lnSpc>
                <a:spcPct val="85117"/>
              </a:lnSpc>
              <a:buNone/>
            </a:pPr>
            <a:r>
              <a:rPr lang="en-US" sz="5850" b="1" kern="0" spc="-117" dirty="0">
                <a:solidFill>
                  <a:srgbClr val="FFFFFF"/>
                </a:solidFill>
                <a:latin typeface="Montserrat" pitchFamily="34" charset="0"/>
                <a:ea typeface="Montserrat" pitchFamily="34" charset="-122"/>
                <a:cs typeface="Montserrat" pitchFamily="34" charset="-120"/>
              </a:rPr>
              <a:t>IT'S ABOUT WORSHIP</a:t>
            </a:r>
            <a:endParaRPr lang="en-US" sz="5850" dirty="0"/>
          </a:p>
        </p:txBody>
      </p:sp>
      <p:sp>
        <p:nvSpPr>
          <p:cNvPr id="6" name="Text 4"/>
          <p:cNvSpPr/>
          <p:nvPr/>
        </p:nvSpPr>
        <p:spPr>
          <a:xfrm>
            <a:off x="1047732" y="5636705"/>
            <a:ext cx="8080085" cy="1011896"/>
          </a:xfrm>
          <a:prstGeom prst="rect">
            <a:avLst/>
          </a:prstGeom>
          <a:noFill/>
          <a:ln/>
        </p:spPr>
        <p:txBody>
          <a:bodyPr wrap="square" lIns="25400" tIns="25400" rIns="25400" bIns="25400" rtlCol="0" anchor="t">
            <a:normAutofit/>
          </a:bodyPr>
          <a:lstStyle/>
          <a:p>
            <a:pPr marL="0" indent="0" algn="l">
              <a:lnSpc>
                <a:spcPct val="104867"/>
              </a:lnSpc>
              <a:buNone/>
            </a:pPr>
            <a:r>
              <a:rPr lang="en-US" sz="2700" dirty="0">
                <a:solidFill>
                  <a:srgbClr val="FFFFFF">
                    <a:alpha val="90000"/>
                  </a:srgbClr>
                </a:solidFill>
                <a:latin typeface="Noto Sans Medium" pitchFamily="34" charset="0"/>
                <a:ea typeface="Noto Sans Medium" pitchFamily="34" charset="-122"/>
                <a:cs typeface="Noto Sans Medium" pitchFamily="34" charset="-120"/>
              </a:rPr>
              <a:t>The same works, a different destination of glory — Matthew 5:16 and Matthew 6:1.</a:t>
            </a:r>
            <a:endParaRPr lang="en-US" sz="27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07041A"/>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622FD33-7039-9FBA-68BB-258418D89B3F}"/>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Text 0"/>
          <p:cNvSpPr/>
          <p:nvPr/>
        </p:nvSpPr>
        <p:spPr>
          <a:xfrm>
            <a:off x="1047732" y="1889145"/>
            <a:ext cx="9169240" cy="1169549"/>
          </a:xfrm>
          <a:prstGeom prst="rect">
            <a:avLst/>
          </a:prstGeom>
          <a:noFill/>
          <a:ln/>
        </p:spPr>
        <p:txBody>
          <a:bodyPr wrap="square" lIns="25400" tIns="25400" rIns="25400" bIns="25400" rtlCol="0" anchor="t">
            <a:normAutofit/>
          </a:bodyPr>
          <a:lstStyle/>
          <a:p>
            <a:pPr marL="0" indent="0" algn="l">
              <a:lnSpc>
                <a:spcPct val="98590"/>
              </a:lnSpc>
              <a:buNone/>
            </a:pPr>
            <a:r>
              <a:rPr lang="en-US" sz="3300" i="1" dirty="0">
                <a:solidFill>
                  <a:srgbClr val="FFFFFF">
                    <a:alpha val="90000"/>
                  </a:srgbClr>
                </a:solidFill>
                <a:latin typeface="Noto Serif" pitchFamily="34" charset="0"/>
                <a:ea typeface="Noto Serif" pitchFamily="34" charset="-122"/>
                <a:cs typeface="Noto Serif" pitchFamily="34" charset="-120"/>
              </a:rPr>
              <a:t>Before we open an application — have we opened the Scriptures?</a:t>
            </a:r>
            <a:endParaRPr lang="en-US" sz="3300" dirty="0"/>
          </a:p>
        </p:txBody>
      </p:sp>
      <p:sp>
        <p:nvSpPr>
          <p:cNvPr id="3" name="Text 1"/>
          <p:cNvSpPr/>
          <p:nvPr/>
        </p:nvSpPr>
        <p:spPr>
          <a:xfrm>
            <a:off x="1047732" y="3401521"/>
            <a:ext cx="9169240" cy="1169549"/>
          </a:xfrm>
          <a:prstGeom prst="rect">
            <a:avLst/>
          </a:prstGeom>
          <a:noFill/>
          <a:ln/>
        </p:spPr>
        <p:txBody>
          <a:bodyPr wrap="square" lIns="25400" tIns="25400" rIns="25400" bIns="25400" rtlCol="0" anchor="t">
            <a:normAutofit/>
          </a:bodyPr>
          <a:lstStyle/>
          <a:p>
            <a:pPr marL="0" indent="0" algn="l">
              <a:lnSpc>
                <a:spcPct val="98590"/>
              </a:lnSpc>
              <a:buNone/>
            </a:pPr>
            <a:r>
              <a:rPr lang="en-US" sz="3300" i="1" dirty="0">
                <a:solidFill>
                  <a:srgbClr val="FFFFFF">
                    <a:alpha val="90000"/>
                  </a:srgbClr>
                </a:solidFill>
                <a:latin typeface="Noto Serif" pitchFamily="34" charset="0"/>
                <a:ea typeface="Noto Serif" pitchFamily="34" charset="-122"/>
                <a:cs typeface="Noto Serif" pitchFamily="34" charset="-120"/>
              </a:rPr>
              <a:t>Before we seek a larger audience — have we sought a quiet prayer life?</a:t>
            </a:r>
            <a:endParaRPr lang="en-US" sz="3300" dirty="0"/>
          </a:p>
        </p:txBody>
      </p:sp>
      <p:sp>
        <p:nvSpPr>
          <p:cNvPr id="4" name="Text 2"/>
          <p:cNvSpPr/>
          <p:nvPr/>
        </p:nvSpPr>
        <p:spPr>
          <a:xfrm>
            <a:off x="1047732" y="4913898"/>
            <a:ext cx="9169240" cy="1735274"/>
          </a:xfrm>
          <a:prstGeom prst="rect">
            <a:avLst/>
          </a:prstGeom>
          <a:noFill/>
          <a:ln/>
        </p:spPr>
        <p:txBody>
          <a:bodyPr wrap="square" lIns="25400" tIns="25400" rIns="25400" bIns="25400" rtlCol="0" anchor="t">
            <a:normAutofit/>
          </a:bodyPr>
          <a:lstStyle/>
          <a:p>
            <a:pPr marL="0" indent="0" algn="l">
              <a:lnSpc>
                <a:spcPct val="98590"/>
              </a:lnSpc>
              <a:buNone/>
            </a:pPr>
            <a:r>
              <a:rPr lang="en-US" sz="3300" i="1" dirty="0">
                <a:solidFill>
                  <a:srgbClr val="FFFFFF">
                    <a:alpha val="90000"/>
                  </a:srgbClr>
                </a:solidFill>
                <a:latin typeface="Noto Serif" pitchFamily="34" charset="0"/>
                <a:ea typeface="Noto Serif" pitchFamily="34" charset="-122"/>
                <a:cs typeface="Noto Serif" pitchFamily="34" charset="-120"/>
              </a:rPr>
              <a:t>Before we tell the world that Jesus gives peace — have we allowed Jesus to quiet our own hearts?</a:t>
            </a:r>
            <a:endParaRPr lang="en-US" sz="3300" dirty="0"/>
          </a:p>
        </p:txBody>
      </p:sp>
      <p:sp>
        <p:nvSpPr>
          <p:cNvPr id="5" name="Text 3"/>
          <p:cNvSpPr/>
          <p:nvPr/>
        </p:nvSpPr>
        <p:spPr>
          <a:xfrm>
            <a:off x="1047732" y="7182502"/>
            <a:ext cx="10136567" cy="1253348"/>
          </a:xfrm>
          <a:prstGeom prst="rect">
            <a:avLst/>
          </a:prstGeom>
          <a:noFill/>
          <a:ln/>
        </p:spPr>
        <p:txBody>
          <a:bodyPr wrap="square" lIns="25400" tIns="25400" rIns="25400" bIns="25400" rtlCol="0" anchor="t">
            <a:normAutofit/>
          </a:bodyPr>
          <a:lstStyle/>
          <a:p>
            <a:pPr marL="0" indent="0" algn="l">
              <a:lnSpc>
                <a:spcPct val="89602"/>
              </a:lnSpc>
              <a:buNone/>
            </a:pPr>
            <a:r>
              <a:rPr lang="en-US" sz="4350" b="1" kern="0" spc="-87" dirty="0">
                <a:gradFill rotWithShape="1">
                  <a:gsLst>
                    <a:gs pos="0">
                      <a:srgbClr val="E2A7D2">
                        <a:alpha val="100000"/>
                      </a:srgbClr>
                    </a:gs>
                    <a:gs pos="22000">
                      <a:srgbClr val="B05BA8">
                        <a:alpha val="100000"/>
                      </a:srgbClr>
                    </a:gs>
                    <a:gs pos="48000">
                      <a:srgbClr val="6E5BD0">
                        <a:alpha val="100000"/>
                      </a:srgbClr>
                    </a:gs>
                    <a:gs pos="72000">
                      <a:srgbClr val="3F86D6">
                        <a:alpha val="100000"/>
                      </a:srgbClr>
                    </a:gs>
                    <a:gs pos="100000">
                      <a:srgbClr val="6BC7BC">
                        <a:alpha val="100000"/>
                      </a:srgbClr>
                    </a:gs>
                  </a:gsLst>
                  <a:lin ang="300000" scaled="0"/>
                </a:gradFill>
                <a:latin typeface="Montserrat" pitchFamily="34" charset="0"/>
                <a:ea typeface="Montserrat" pitchFamily="34" charset="-122"/>
                <a:cs typeface="Montserrat" pitchFamily="34" charset="-120"/>
              </a:rPr>
              <a:t>WE MUST BE WITH JESUS BEFORE WE SPEAK ABOUT JESUS.</a:t>
            </a:r>
            <a:endParaRPr lang="en-US" sz="43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07041A"/>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0D56DB0-5069-5916-253B-EFE7E4055CE2}"/>
              </a:ext>
            </a:extLst>
          </p:cNvPr>
          <p:cNvPicPr>
            <a:picLocks noChangeAspect="1"/>
          </p:cNvPicPr>
          <p:nvPr/>
        </p:nvPicPr>
        <p:blipFill>
          <a:blip r:embed="rId3"/>
          <a:srcRect r="38906"/>
          <a:stretch>
            <a:fillRect/>
          </a:stretch>
        </p:blipFill>
        <p:spPr>
          <a:xfrm>
            <a:off x="7308181" y="-2511"/>
            <a:ext cx="10979819" cy="10111711"/>
          </a:xfrm>
          <a:prstGeom prst="rect">
            <a:avLst/>
          </a:prstGeom>
        </p:spPr>
      </p:pic>
      <p:sp>
        <p:nvSpPr>
          <p:cNvPr id="2" name="Shape 0"/>
          <p:cNvSpPr/>
          <p:nvPr/>
        </p:nvSpPr>
        <p:spPr>
          <a:xfrm>
            <a:off x="0" y="0"/>
            <a:ext cx="18287987" cy="10286978"/>
          </a:xfrm>
          <a:prstGeom prst="rect">
            <a:avLst/>
          </a:prstGeom>
          <a:gradFill rotWithShape="1">
            <a:gsLst>
              <a:gs pos="0">
                <a:srgbClr val="953593">
                  <a:alpha val="35000"/>
                </a:srgbClr>
              </a:gs>
              <a:gs pos="38000">
                <a:srgbClr val="3750BC">
                  <a:alpha val="18000"/>
                </a:srgbClr>
              </a:gs>
              <a:gs pos="70000">
                <a:srgbClr val="3750BC">
                  <a:alpha val="0"/>
                </a:srgbClr>
              </a:gs>
            </a:gsLst>
            <a:path path="circle">
              <a:fillToRect l="50000" r="50000" b="100000"/>
            </a:path>
          </a:gradFill>
          <a:ln/>
        </p:spPr>
        <p:txBody>
          <a:bodyPr/>
          <a:lstStyle/>
          <a:p>
            <a:endParaRPr lang="en-US"/>
          </a:p>
        </p:txBody>
      </p:sp>
      <p:sp>
        <p:nvSpPr>
          <p:cNvPr id="3" name="Text 1"/>
          <p:cNvSpPr/>
          <p:nvPr/>
        </p:nvSpPr>
        <p:spPr>
          <a:xfrm>
            <a:off x="1047732" y="2826015"/>
            <a:ext cx="17811777" cy="387643"/>
          </a:xfrm>
          <a:prstGeom prst="rect">
            <a:avLst/>
          </a:prstGeom>
          <a:noFill/>
          <a:ln/>
        </p:spPr>
        <p:txBody>
          <a:bodyPr wrap="square" lIns="25400" tIns="25400" rIns="25400" bIns="25400" rtlCol="0" anchor="t">
            <a:normAutofit lnSpcReduction="10000"/>
          </a:bodyPr>
          <a:lstStyle/>
          <a:p>
            <a:pPr marL="0" indent="0" algn="l">
              <a:buNone/>
            </a:pPr>
            <a:r>
              <a:rPr lang="en-US" sz="2250" b="1" kern="0" spc="135" dirty="0">
                <a:ln w="19050">
                  <a:solidFill>
                    <a:srgbClr val="FFFFFF"/>
                  </a:solidFill>
                </a:ln>
                <a:solidFill>
                  <a:srgbClr val="000000">
                    <a:alpha val="0"/>
                  </a:srgbClr>
                </a:solidFill>
                <a:latin typeface="Montserrat" pitchFamily="34" charset="0"/>
                <a:ea typeface="Montserrat" pitchFamily="34" charset="-122"/>
                <a:cs typeface="Montserrat" pitchFamily="34" charset="-120"/>
              </a:rPr>
              <a:t>02</a:t>
            </a:r>
            <a:endParaRPr lang="en-US" sz="2250" dirty="0"/>
          </a:p>
        </p:txBody>
      </p:sp>
      <p:sp>
        <p:nvSpPr>
          <p:cNvPr id="4" name="Shape 2"/>
          <p:cNvSpPr/>
          <p:nvPr/>
        </p:nvSpPr>
        <p:spPr>
          <a:xfrm>
            <a:off x="1047732" y="3270769"/>
            <a:ext cx="914371" cy="57143"/>
          </a:xfrm>
          <a:prstGeom prst="roundRect">
            <a:avLst>
              <a:gd name="adj" fmla="val 50000"/>
            </a:avLst>
          </a:prstGeom>
          <a:gradFill rotWithShape="1">
            <a:gsLst>
              <a:gs pos="0">
                <a:srgbClr val="CD86B9">
                  <a:alpha val="100000"/>
                </a:srgbClr>
              </a:gs>
              <a:gs pos="22000">
                <a:srgbClr val="953593">
                  <a:alpha val="100000"/>
                </a:srgbClr>
              </a:gs>
              <a:gs pos="40000">
                <a:srgbClr val="5B3FA6">
                  <a:alpha val="100000"/>
                </a:srgbClr>
              </a:gs>
              <a:gs pos="56000">
                <a:srgbClr val="3750BC">
                  <a:alpha val="100000"/>
                </a:srgbClr>
              </a:gs>
              <a:gs pos="76000">
                <a:srgbClr val="0D5BA2">
                  <a:alpha val="100000"/>
                </a:srgbClr>
              </a:gs>
              <a:gs pos="100000">
                <a:srgbClr val="51A4AC">
                  <a:alpha val="100000"/>
                </a:srgbClr>
              </a:gs>
            </a:gsLst>
            <a:lin ang="0" scaled="0"/>
          </a:gradFill>
          <a:ln/>
        </p:spPr>
        <p:txBody>
          <a:bodyPr/>
          <a:lstStyle/>
          <a:p>
            <a:endParaRPr lang="en-US"/>
          </a:p>
        </p:txBody>
      </p:sp>
      <p:sp>
        <p:nvSpPr>
          <p:cNvPr id="5" name="Text 3"/>
          <p:cNvSpPr/>
          <p:nvPr/>
        </p:nvSpPr>
        <p:spPr>
          <a:xfrm>
            <a:off x="1047732" y="3708839"/>
            <a:ext cx="17811777" cy="810714"/>
          </a:xfrm>
          <a:prstGeom prst="rect">
            <a:avLst/>
          </a:prstGeom>
          <a:noFill/>
          <a:ln/>
        </p:spPr>
        <p:txBody>
          <a:bodyPr wrap="square" lIns="25400" tIns="25400" rIns="25400" bIns="25400" rtlCol="0" anchor="t">
            <a:normAutofit lnSpcReduction="10000"/>
          </a:bodyPr>
          <a:lstStyle/>
          <a:p>
            <a:pPr marL="0" indent="0" algn="l">
              <a:lnSpc>
                <a:spcPct val="85117"/>
              </a:lnSpc>
              <a:buNone/>
            </a:pPr>
            <a:r>
              <a:rPr lang="en-US" sz="5850" b="1" kern="0" spc="-117" dirty="0">
                <a:solidFill>
                  <a:srgbClr val="FFFFFF"/>
                </a:solidFill>
                <a:latin typeface="Montserrat" pitchFamily="34" charset="0"/>
                <a:ea typeface="Montserrat" pitchFamily="34" charset="-122"/>
                <a:cs typeface="Montserrat" pitchFamily="34" charset="-120"/>
              </a:rPr>
              <a:t>THE LIGHT IS JESUS</a:t>
            </a:r>
            <a:endParaRPr lang="en-US" sz="5850" dirty="0"/>
          </a:p>
        </p:txBody>
      </p:sp>
      <p:sp>
        <p:nvSpPr>
          <p:cNvPr id="6" name="Text 4"/>
          <p:cNvSpPr/>
          <p:nvPr/>
        </p:nvSpPr>
        <p:spPr>
          <a:xfrm>
            <a:off x="1047732" y="4900529"/>
            <a:ext cx="8576804" cy="1904502"/>
          </a:xfrm>
          <a:prstGeom prst="rect">
            <a:avLst/>
          </a:prstGeom>
          <a:noFill/>
          <a:ln/>
        </p:spPr>
        <p:txBody>
          <a:bodyPr wrap="square" lIns="25400" tIns="25400" rIns="25400" bIns="25400" rtlCol="0" anchor="t">
            <a:normAutofit/>
          </a:bodyPr>
          <a:lstStyle/>
          <a:p>
            <a:pPr marL="0" indent="0" algn="l">
              <a:lnSpc>
                <a:spcPct val="103702"/>
              </a:lnSpc>
              <a:buNone/>
            </a:pPr>
            <a:r>
              <a:rPr lang="en-US" sz="3450" i="1" kern="0" spc="-34" dirty="0">
                <a:solidFill>
                  <a:srgbClr val="FFFFFF"/>
                </a:solidFill>
                <a:latin typeface="Noto Serif" pitchFamily="34" charset="0"/>
                <a:ea typeface="Noto Serif" pitchFamily="34" charset="-122"/>
                <a:cs typeface="Noto Serif" pitchFamily="34" charset="-120"/>
              </a:rPr>
              <a:t>"I am the light of the world. He who follows Me shall not walk in darkness, but have </a:t>
            </a:r>
            <a:r>
              <a:rPr lang="en-US" sz="3450" i="1" kern="0" spc="-34" dirty="0">
                <a:gradFill rotWithShape="1">
                  <a:gsLst>
                    <a:gs pos="0">
                      <a:srgbClr val="E2A7D2">
                        <a:alpha val="100000"/>
                      </a:srgbClr>
                    </a:gs>
                    <a:gs pos="55000">
                      <a:srgbClr val="7E73D6">
                        <a:alpha val="100000"/>
                      </a:srgbClr>
                    </a:gs>
                    <a:gs pos="100000">
                      <a:srgbClr val="6BC7BC">
                        <a:alpha val="100000"/>
                      </a:srgbClr>
                    </a:gs>
                  </a:gsLst>
                  <a:lin ang="300000" scaled="0"/>
                </a:gradFill>
                <a:latin typeface="Noto Serif" pitchFamily="34" charset="0"/>
                <a:ea typeface="Noto Serif" pitchFamily="34" charset="-122"/>
                <a:cs typeface="Noto Serif" pitchFamily="34" charset="-120"/>
              </a:rPr>
              <a:t>the light of life.</a:t>
            </a:r>
            <a:r>
              <a:rPr lang="en-US" sz="3450" i="1" kern="0" spc="-34" dirty="0">
                <a:solidFill>
                  <a:srgbClr val="FFFFFF"/>
                </a:solidFill>
                <a:latin typeface="Noto Serif" pitchFamily="34" charset="0"/>
                <a:ea typeface="Noto Serif" pitchFamily="34" charset="-122"/>
                <a:cs typeface="Noto Serif" pitchFamily="34" charset="-120"/>
              </a:rPr>
              <a:t>"</a:t>
            </a:r>
            <a:endParaRPr lang="en-US" sz="3450" dirty="0"/>
          </a:p>
        </p:txBody>
      </p:sp>
      <p:sp>
        <p:nvSpPr>
          <p:cNvPr id="7" name="Text 5"/>
          <p:cNvSpPr/>
          <p:nvPr/>
        </p:nvSpPr>
        <p:spPr>
          <a:xfrm>
            <a:off x="1047732" y="7147858"/>
            <a:ext cx="17811777" cy="351123"/>
          </a:xfrm>
          <a:prstGeom prst="rect">
            <a:avLst/>
          </a:prstGeom>
          <a:noFill/>
          <a:ln/>
        </p:spPr>
        <p:txBody>
          <a:bodyPr wrap="square" lIns="25400" tIns="25400" rIns="25400" bIns="25400" rtlCol="0" anchor="t">
            <a:normAutofit/>
          </a:bodyPr>
          <a:lstStyle/>
          <a:p>
            <a:pPr marL="0" indent="0" algn="l">
              <a:buNone/>
            </a:pPr>
            <a:r>
              <a:rPr lang="en-US" sz="1800" b="1" kern="0" spc="108" dirty="0">
                <a:solidFill>
                  <a:srgbClr val="6BC7BC"/>
                </a:solidFill>
                <a:latin typeface="Noto Sans Black" pitchFamily="34" charset="0"/>
                <a:ea typeface="Noto Sans Black" pitchFamily="34" charset="-122"/>
                <a:cs typeface="Noto Sans Black" pitchFamily="34" charset="-120"/>
              </a:rPr>
              <a:t>JOHN 8:12 · NKJV</a:t>
            </a:r>
            <a:endParaRPr lang="en-US"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07041A"/>
        </a:solidFill>
        <a:effectLst/>
      </p:bgPr>
    </p:bg>
    <p:spTree>
      <p:nvGrpSpPr>
        <p:cNvPr id="1" name=""/>
        <p:cNvGrpSpPr/>
        <p:nvPr/>
      </p:nvGrpSpPr>
      <p:grpSpPr>
        <a:xfrm>
          <a:off x="0" y="0"/>
          <a:ext cx="0" cy="0"/>
          <a:chOff x="0" y="0"/>
          <a:chExt cx="0" cy="0"/>
        </a:xfrm>
      </p:grpSpPr>
      <p:pic>
        <p:nvPicPr>
          <p:cNvPr id="5" name="Copied Picture 901">
            <a:extLst>
              <a:ext uri="{FF2B5EF4-FFF2-40B4-BE49-F238E27FC236}">
                <a16:creationId xmlns:a16="http://schemas.microsoft.com/office/drawing/2014/main" id="{DF2A59F1-42E7-9DE3-D8DD-CF9A770C0936}"/>
              </a:ext>
            </a:extLst>
          </p:cNvPr>
          <p:cNvPicPr>
            <a:picLocks noChangeAspect="1"/>
          </p:cNvPicPr>
          <p:nvPr/>
        </p:nvPicPr>
        <p:blipFill>
          <a:blip r:embed="rId3"/>
          <a:srcRect t="15871" b="13234"/>
          <a:stretch>
            <a:fillRect/>
          </a:stretch>
        </p:blipFill>
        <p:spPr>
          <a:xfrm>
            <a:off x="1" y="-1"/>
            <a:ext cx="18287999" cy="7166931"/>
          </a:xfrm>
          <a:prstGeom prst="rect">
            <a:avLst/>
          </a:prstGeom>
        </p:spPr>
      </p:pic>
      <p:sp>
        <p:nvSpPr>
          <p:cNvPr id="2" name="Text 0"/>
          <p:cNvSpPr/>
          <p:nvPr/>
        </p:nvSpPr>
        <p:spPr>
          <a:xfrm>
            <a:off x="7891110" y="3238325"/>
            <a:ext cx="2505688" cy="377209"/>
          </a:xfrm>
          <a:prstGeom prst="rect">
            <a:avLst/>
          </a:prstGeom>
          <a:noFill/>
          <a:ln/>
        </p:spPr>
        <p:txBody>
          <a:bodyPr wrap="square" lIns="25400" tIns="25400" rIns="25400" bIns="25400" rtlCol="0" anchor="t">
            <a:normAutofit/>
          </a:bodyPr>
          <a:lstStyle/>
          <a:p>
            <a:pPr marL="0" indent="0" algn="ctr">
              <a:buNone/>
            </a:pPr>
            <a:r>
              <a:rPr lang="en-US" sz="1950" b="1" kern="0" spc="468" dirty="0">
                <a:solidFill>
                  <a:srgbClr val="6BC7BC"/>
                </a:solidFill>
                <a:latin typeface="Noto Sans Black" pitchFamily="34" charset="0"/>
                <a:ea typeface="Noto Sans Black" pitchFamily="34" charset="-122"/>
                <a:cs typeface="Noto Sans Black" pitchFamily="34" charset="-120"/>
              </a:rPr>
              <a:t>THE PATTERN</a:t>
            </a:r>
            <a:endParaRPr lang="en-US" sz="1950" dirty="0"/>
          </a:p>
        </p:txBody>
      </p:sp>
      <p:sp>
        <p:nvSpPr>
          <p:cNvPr id="3" name="Text 1"/>
          <p:cNvSpPr/>
          <p:nvPr/>
        </p:nvSpPr>
        <p:spPr>
          <a:xfrm>
            <a:off x="5008991" y="3996511"/>
            <a:ext cx="8269923" cy="2358142"/>
          </a:xfrm>
          <a:prstGeom prst="rect">
            <a:avLst/>
          </a:prstGeom>
          <a:noFill/>
          <a:ln/>
        </p:spPr>
        <p:txBody>
          <a:bodyPr wrap="square" lIns="25400" tIns="25400" rIns="25400" bIns="25400" rtlCol="0" anchor="t">
            <a:normAutofit/>
          </a:bodyPr>
          <a:lstStyle/>
          <a:p>
            <a:pPr marL="0" indent="0" algn="ctr">
              <a:lnSpc>
                <a:spcPct val="102952"/>
              </a:lnSpc>
              <a:buNone/>
            </a:pPr>
            <a:r>
              <a:rPr lang="en-US" sz="4350" i="1" kern="0" spc="-43" dirty="0">
                <a:solidFill>
                  <a:srgbClr val="FFFFFF"/>
                </a:solidFill>
                <a:latin typeface="Noto Serif" pitchFamily="34" charset="0"/>
                <a:ea typeface="Noto Serif" pitchFamily="34" charset="-122"/>
                <a:cs typeface="Noto Serif" pitchFamily="34" charset="-120"/>
              </a:rPr>
              <a:t>"</a:t>
            </a:r>
            <a:r>
              <a:rPr lang="en-US" sz="4350" i="1" kern="0" spc="-43" dirty="0">
                <a:gradFill rotWithShape="1">
                  <a:gsLst>
                    <a:gs pos="0">
                      <a:srgbClr val="E2A7D2">
                        <a:alpha val="100000"/>
                      </a:srgbClr>
                    </a:gs>
                    <a:gs pos="55000">
                      <a:srgbClr val="7E73D6">
                        <a:alpha val="100000"/>
                      </a:srgbClr>
                    </a:gs>
                    <a:gs pos="100000">
                      <a:srgbClr val="6BC7BC">
                        <a:alpha val="100000"/>
                      </a:srgbClr>
                    </a:gs>
                  </a:gsLst>
                  <a:lin ang="300000" scaled="0"/>
                </a:gradFill>
                <a:latin typeface="Noto Serif" pitchFamily="34" charset="0"/>
                <a:ea typeface="Noto Serif" pitchFamily="34" charset="-122"/>
                <a:cs typeface="Noto Serif" pitchFamily="34" charset="-120"/>
              </a:rPr>
              <a:t>Christ's method alone </a:t>
            </a:r>
            <a:r>
              <a:rPr lang="en-US" sz="4350" i="1" kern="0" spc="-43" dirty="0">
                <a:solidFill>
                  <a:srgbClr val="FFFFFF"/>
                </a:solidFill>
                <a:latin typeface="Noto Serif" pitchFamily="34" charset="0"/>
                <a:ea typeface="Noto Serif" pitchFamily="34" charset="-122"/>
                <a:cs typeface="Noto Serif" pitchFamily="34" charset="-120"/>
              </a:rPr>
              <a:t>will give true success in reaching the people."</a:t>
            </a:r>
            <a:endParaRPr lang="en-US" sz="4350" dirty="0"/>
          </a:p>
        </p:txBody>
      </p:sp>
      <p:sp>
        <p:nvSpPr>
          <p:cNvPr id="4" name="Text 2"/>
          <p:cNvSpPr/>
          <p:nvPr/>
        </p:nvSpPr>
        <p:spPr>
          <a:xfrm>
            <a:off x="5589234" y="6735629"/>
            <a:ext cx="7109521" cy="351123"/>
          </a:xfrm>
          <a:prstGeom prst="rect">
            <a:avLst/>
          </a:prstGeom>
          <a:noFill/>
          <a:ln/>
        </p:spPr>
        <p:txBody>
          <a:bodyPr wrap="square" lIns="25400" tIns="25400" rIns="25400" bIns="25400" rtlCol="0" anchor="t">
            <a:normAutofit/>
          </a:bodyPr>
          <a:lstStyle/>
          <a:p>
            <a:pPr marL="0" indent="0" algn="ctr">
              <a:buNone/>
            </a:pPr>
            <a:r>
              <a:rPr lang="en-US" sz="1800" b="1" kern="0" spc="108" dirty="0">
                <a:solidFill>
                  <a:srgbClr val="FFFFFF">
                    <a:alpha val="70000"/>
                  </a:srgbClr>
                </a:solidFill>
                <a:latin typeface="Noto Sans Black" pitchFamily="34" charset="0"/>
                <a:ea typeface="Noto Sans Black" pitchFamily="34" charset="-122"/>
                <a:cs typeface="Noto Sans Black" pitchFamily="34" charset="-120"/>
              </a:rPr>
              <a:t>ELLEN G. WHITE · THE MINISTRY OF HEALING, P. 143</a:t>
            </a:r>
            <a:endParaRPr lang="en-US" sz="18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25</TotalTime>
  <Words>3197</Words>
  <Application>Microsoft Macintosh PowerPoint</Application>
  <PresentationFormat>Custom</PresentationFormat>
  <Paragraphs>129</Paragraphs>
  <Slides>19</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Georgia</vt:lpstr>
      <vt:lpstr>Montserrat</vt:lpstr>
      <vt:lpstr>Noto Sans Black</vt:lpstr>
      <vt:lpstr>Noto Sans Medium</vt:lpstr>
      <vt:lpstr>Noto Serif</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Kim, Justin</cp:lastModifiedBy>
  <cp:revision>12</cp:revision>
  <dcterms:created xsi:type="dcterms:W3CDTF">2026-08-23T15:56:41Z</dcterms:created>
  <dcterms:modified xsi:type="dcterms:W3CDTF">2026-08-24T14:30:02Z</dcterms:modified>
</cp:coreProperties>
</file>