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6712"/>
  </p:normalViewPr>
  <p:slideViewPr>
    <p:cSldViewPr snapToGrid="0" snapToObjects="1">
      <p:cViewPr varScale="1">
        <p:scale>
          <a:sx n="64" d="100"/>
          <a:sy n="64" d="100"/>
        </p:scale>
        <p:origin x="17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80839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(Preacher note: this sermon is being preached today in Seventh-day Adventist congregations around the world as our church launches OneVoice27: Mission for All. At an average pace it runs about thirty minutes. Preach it as your own, in your own voice, with the faces of your own congregation before you. All Scripture quotations are from the New King James Version.)</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Gospel is not just doctrine — it is relationship. Our mission is not simply to convince people of certain doctrines. It is to introduce them to the God who was already seeking them before they ever began to seek Him. Jesus said: 'Love your neighbor as yourself.' And if we truly believe that Jesus Christ is God's answer to the problem of sin and that God is preparing a new world, then we cannot treat that news as private property. The Gospel is not a possession — it is news. And news is made to be shared.</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Reason three — and here we arrive at a much more uncomfortable reason. James 4:17 says something tremendously direct: 'If anyone, then, knows the good they ought to do and doesn't do it, it is sin for them.' Yes, my intention in presenting this text to you is to make you uncomfortable, to get you to get up from your chair. We know the Gospel. We know Jesus. We know that God wants to restore all things. We know there are people searching for answers. And then the question comes: What are we doing with what we know? Silence is not neutral. When we have seen the light and live as though it does not exist… When we know the cure and do not share it… When we know where the bread is and do not offer it… We are failing our neighbor, we are failing ourselves, and we are failing God. Knowing the truth and keeping it to ourselves can become a form of unfaithfulness.</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said: 'You are the light of the world' (Matthew 5:14). He did not say: 'You are the light of your own house.' He said: of the world! Light exists to illuminate. The Gospel exists to be shared. So the question is not only: 'Do I know the Gospel?' The question is: 'What am I doing with the Gospel I know?' God blesses you so that you may be a blessing. This is a privilege, but it is also your responsibility. When we read 1 Peter 2:9, we often like to stop at the first part: 'You are a chosen people, a royal priesthood, a holy nation, God's special possession.' But the text continues: 'that you may declare the praises of him who called you out of darkness into his wonderful light.'</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APPEAL: Dear brother and sister, there are people in your life that only you can reach. Not the pastor. Not the social media influencer. You. No one else has access to their neighborhood; no one else can open their doors and windows. You are their child, their neighbor, their coworker, their lifelong friend. Sharing the Gospel is a mission with an expiration date. Every conversation we postpone, every opportunity we let pass out of discomfort or fear, is time that does not come back. And on the other side of that silence is a real person, with a real name, who needs to know that God is making all things new. If you are here today, it is because someone dared to tell you this good news before. Now, do the same for others. Brothers and sisters, we have good reasons to preach the gospel. A single reason would be enough: because God says so (Matthew 28). Period. However, in His grace, God has given us many more logical, spiritual, and compelling reasons to do so — for our own sake and for the sake of those around us.</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God says: 'Behold, I am making all things new.' And until that day comes, it falls to us to tell the news; we can say to the world: 'Come. There is Hope.' This is much more than a promise about the future. It is also a mission for the present. And this mission gives your life meaning. As Paul says in Acts 20:24: 'I consider my life worth nothing to me; my only aim is to finish the race and complete the task the Lord Jesus has given me — the task of testifying to the good news of God's grace.' I invite you to be the person who opens the doors and windows of others: 'let your light shine before others, that they may see your good deeds and glorify your Father in heaven' (Matthew 5:14–16). Amen.</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Imagine you have been living in a dark house for a long time. Just a little lamp. Over time, you learn to live that way. You know the furniture. You know where everything is. You wake up there, live there, sleep there. You have what you need. You don't complain. And the days go by. Until one day someone opens the door and natural light floods in. This person opens the windows, lifts the blinds… The light rushes in. And you stand still, astonished. Wow. You can no longer go back to living in the dark. Your home looks different. You see reality differently. And you think: 'How have I lived so long without realizing this?' The person who opened the door leaves it open and invites you outside. You step out. There is an entire world full of light and life that you had been missing. You see other closed houses whose inhabitants are living in the same darkness you once were. You could open their doors, speak to them, give them the news that there is a world beyond the darkness of their closed houses… BUT you decide not to.</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because you are a bad person. But because the excuses begin: 'Well… everyone has to find it out for themselves.' 'Who am I to say anything to anyone?' 'What if they don't believe me?' 'What if they prefer what they already know?' 'What if they laugh at me?' And nothing changes for anyone else. You have seen the light, you are living in the light, but you do not share it with others. Doesn't something feel wrong about that attitude? Don't you feel responsible?</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here is the question I want us to ask ourselves this morning: What do we do with the light, with the most important news the world can receive? This message wants to motivate you. It wants to remind you of some reasons that will move you to tell the world that God is real, that He is the light we need, and that we cannot remain silent. Why should I set aside the excuses and share Jesus?</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Reason one: because we have a hope that others need. For believers and non-believers alike, this is an undeniable reality: we live in a generation marked by a silent crisis of hopelessness. The statistics on anxiety, depression, and suicide do not lie: there are people around us — in our families, in our workplaces, in our neighborhoods — who are fading on the inside because they see no way out. They are living in a dark house. The question they carry is not philosophical. It is existential: Is there anything beyond this? Does it make sense to keep going? And we have the answer. Not a self-help answer. Not cheap optimism. The answer is Jesus. The answer is a God who entered history, carried the weight of everything broken, and guaranteed through His own resurrection that the last word is not death but renewal. The answer is not theory — it is lived reality. We do not share the Gospel because the world needs more religion. We share the Gospel because the world needs Hope.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must share the Gospel because perhaps there is someone waiting for someone to tell them: 'Your story does not end here.' 'Your mistakes do not have the last word.' 'Your pain will not have the last word.' 'Death will not have the last word.' God will have the last word! And His last word is: 'Behold, I am making all things new.' That is why we share the Gospel. Because we know a hope that others need.</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it is not just us. All creation suffers. 'The whole creation has been groaning' (Romans 8:22, ESV) — it longs to be freed from suffering and sin. You don't have to be a Christian to realize that there is a clear struggle between good and evil. We live in a world that is full of news. News of violence, disease, corruption, natural disasters… And we have a different kind of news. The Bible does not say: 'This is just how things are. Get used to living in the dark.' The Bible says: 'You are not alone. God has come to meet you. He wants to restore you. He is making everything new.' The Gospel is not just information about heaven. It is the news that there is a King who has already conquered, who is making all things new, and that this work begins now in every life that receives Him. The people around you do not need you to have a doctorate in biblical studies, hermeneutics, and ancient languages. They need you to be a witness of this Hope. To say: 'He found me when I was broken, and He made me new. I used to live in the dark, but now I can see.'</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Reason two: because love does not stay silent. Imagine you discover that your best friend is about to make a decision that will destroy their life. You know something they do not know. Would you stay silent? Probably not. Why? Because you love him. Because loving our neighbor means not staying silent. We sometimes get confused about this, but evangelizing is not primarily about speaking. It is about loving. We speak because we love. Love is always our motivation, the origin of our proclamation. The news we carry is so good, so beautiful, so joyful… 1 John 1:1–4 says that 'we proclaim what we have heard, seen, and touched, so that our joy may be complete.' Brothers and sisters, the Gospel is Good News. We as Christians should proclaim it with a spirit of power, joy, and hope.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Love cannot stay silent. When you are in love with someone, it shows — you cannot keep it inside, you share it even without words. That is why the apostle Paul says: 'For Christ's love compels us' (2 Corinthians 5:14). Compels us to do what? As Paul says, 'Woe to me if I do not preach the gospel — I am compelled to do it' (1 Corinthians 9:16). Was anyone threatening Paul into preaching? No — but he was possessed by that divine love that compels you, that takes hold of you, and drives you to share it. I cannot force anyone to fall in love with Jesus… But I can present Him in a way that is so real, so beautiful, and so near… that falling in love becomes a genuine possibility. We cannot produce love — but we can cooperate, we can be part of an ecosystem where it is far more likely to happen. And I humbly believe that that is the mission of the church!</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7041A"/>
        </a:solidFill>
        <a:effectLst/>
      </p:bgPr>
    </p:bg>
    <p:spTree>
      <p:nvGrpSpPr>
        <p:cNvPr id="1" name=""/>
        <p:cNvGrpSpPr/>
        <p:nvPr/>
      </p:nvGrpSpPr>
      <p:grpSpPr>
        <a:xfrm>
          <a:off x="0" y="0"/>
          <a:ext cx="0" cy="0"/>
          <a:chOff x="0" y="0"/>
          <a:chExt cx="0" cy="0"/>
        </a:xfrm>
      </p:grpSpPr>
      <p:pic>
        <p:nvPicPr>
          <p:cNvPr id="9" name="Copied Picture 901">
            <a:extLst>
              <a:ext uri="{FF2B5EF4-FFF2-40B4-BE49-F238E27FC236}">
                <a16:creationId xmlns:a16="http://schemas.microsoft.com/office/drawing/2014/main" id="{C2C35C9F-F702-1F75-55E1-CC6E26756741}"/>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3" name="Text 0"/>
          <p:cNvSpPr/>
          <p:nvPr/>
        </p:nvSpPr>
        <p:spPr>
          <a:xfrm>
            <a:off x="1047650" y="4694055"/>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ONEVOICE27 GLOBAL LAUNCH · SERMON</a:t>
            </a:r>
            <a:endParaRPr lang="en-US" sz="1950" dirty="0"/>
          </a:p>
        </p:txBody>
      </p:sp>
      <p:sp>
        <p:nvSpPr>
          <p:cNvPr id="4" name="Text 1"/>
          <p:cNvSpPr/>
          <p:nvPr/>
        </p:nvSpPr>
        <p:spPr>
          <a:xfrm>
            <a:off x="1047650" y="5370806"/>
            <a:ext cx="17811866" cy="1087381"/>
          </a:xfrm>
          <a:prstGeom prst="rect">
            <a:avLst/>
          </a:prstGeom>
          <a:noFill/>
          <a:ln/>
        </p:spPr>
        <p:txBody>
          <a:bodyPr wrap="square" lIns="25400" tIns="25400" rIns="25400" bIns="25400" rtlCol="0" anchor="t">
            <a:normAutofit lnSpcReduction="10000"/>
          </a:bodyPr>
          <a:lstStyle/>
          <a:p>
            <a:pPr marL="0" indent="0" algn="l">
              <a:lnSpc>
                <a:spcPct val="88993"/>
              </a:lnSpc>
              <a:buNone/>
            </a:pPr>
            <a:r>
              <a:rPr lang="en-US" sz="8100" b="1" kern="0" spc="-203" dirty="0">
                <a:solidFill>
                  <a:srgbClr val="FFFFFF"/>
                </a:solidFill>
                <a:latin typeface="Arial" pitchFamily="34" charset="0"/>
                <a:ea typeface="Arial" pitchFamily="34" charset="-122"/>
                <a:cs typeface="Arial" pitchFamily="34" charset="-120"/>
              </a:rPr>
              <a:t>TOO GOOD </a:t>
            </a:r>
            <a:r>
              <a:rPr lang="en-US" sz="8100" b="1" kern="0" spc="-203"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Arial" pitchFamily="34" charset="0"/>
                <a:ea typeface="Arial" pitchFamily="34" charset="-122"/>
                <a:cs typeface="Arial" pitchFamily="34" charset="-120"/>
              </a:rPr>
              <a:t>TO KEEP</a:t>
            </a:r>
            <a:endParaRPr lang="en-US" sz="8100" dirty="0"/>
          </a:p>
        </p:txBody>
      </p:sp>
      <p:sp>
        <p:nvSpPr>
          <p:cNvPr id="5" name="Text 2"/>
          <p:cNvSpPr/>
          <p:nvPr/>
        </p:nvSpPr>
        <p:spPr>
          <a:xfrm>
            <a:off x="1047650" y="6724795"/>
            <a:ext cx="17811866" cy="524917"/>
          </a:xfrm>
          <a:prstGeom prst="rect">
            <a:avLst/>
          </a:prstGeom>
          <a:noFill/>
          <a:ln/>
        </p:spPr>
        <p:txBody>
          <a:bodyPr wrap="square" lIns="25400" tIns="25400" rIns="25400" bIns="25400" rtlCol="0" anchor="t">
            <a:normAutofit/>
          </a:bodyPr>
          <a:lstStyle/>
          <a:p>
            <a:pPr marL="0" indent="0" algn="l">
              <a:lnSpc>
                <a:spcPct val="103702"/>
              </a:lnSpc>
              <a:buNone/>
            </a:pPr>
            <a:r>
              <a:rPr lang="en-US" sz="2700" dirty="0">
                <a:solidFill>
                  <a:srgbClr val="FFFFFF">
                    <a:alpha val="82000"/>
                  </a:srgbClr>
                </a:solidFill>
                <a:latin typeface="Noto Sans Medium" pitchFamily="34" charset="0"/>
                <a:ea typeface="Noto Sans Medium" pitchFamily="34" charset="-122"/>
                <a:cs typeface="Noto Sans Medium" pitchFamily="34" charset="-120"/>
              </a:rPr>
              <a:t>Revelation 21:5 · Sabbath, September 5, 2026</a:t>
            </a:r>
            <a:endParaRPr lang="en-US" sz="2700" dirty="0"/>
          </a:p>
        </p:txBody>
      </p:sp>
      <p:pic>
        <p:nvPicPr>
          <p:cNvPr id="6" name="Image 1" descr="preencoded.png"/>
          <p:cNvPicPr>
            <a:picLocks noChangeAspect="1"/>
          </p:cNvPicPr>
          <p:nvPr/>
        </p:nvPicPr>
        <p:blipFill>
          <a:blip r:embed="rId4"/>
          <a:stretch>
            <a:fillRect/>
          </a:stretch>
        </p:blipFill>
        <p:spPr>
          <a:xfrm>
            <a:off x="15333277" y="9009388"/>
            <a:ext cx="2085294" cy="75071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07041A"/>
        </a:solidFill>
        <a:effectLst/>
      </p:bgPr>
    </p:bg>
    <p:spTree>
      <p:nvGrpSpPr>
        <p:cNvPr id="1" name=""/>
        <p:cNvGrpSpPr/>
        <p:nvPr/>
      </p:nvGrpSpPr>
      <p:grpSpPr>
        <a:xfrm>
          <a:off x="0" y="0"/>
          <a:ext cx="0" cy="0"/>
          <a:chOff x="0" y="0"/>
          <a:chExt cx="0" cy="0"/>
        </a:xfrm>
      </p:grpSpPr>
      <p:sp>
        <p:nvSpPr>
          <p:cNvPr id="2" name="Text 0"/>
          <p:cNvSpPr/>
          <p:nvPr/>
        </p:nvSpPr>
        <p:spPr>
          <a:xfrm>
            <a:off x="2593962" y="3273214"/>
            <a:ext cx="13099983" cy="737512"/>
          </a:xfrm>
          <a:prstGeom prst="rect">
            <a:avLst/>
          </a:prstGeom>
          <a:noFill/>
          <a:ln/>
        </p:spPr>
        <p:txBody>
          <a:bodyPr wrap="square" lIns="25400" tIns="25400" rIns="25400" bIns="25400" rtlCol="0" anchor="t">
            <a:normAutofit/>
          </a:bodyPr>
          <a:lstStyle/>
          <a:p>
            <a:pPr marL="0" indent="0" algn="ctr">
              <a:lnSpc>
                <a:spcPct val="88212"/>
              </a:lnSpc>
              <a:buNone/>
            </a:pPr>
            <a:r>
              <a:rPr lang="en-US" sz="5100" b="1" kern="0" spc="-102" dirty="0">
                <a:solidFill>
                  <a:srgbClr val="FFFFFF"/>
                </a:solidFill>
                <a:latin typeface="Montserrat" pitchFamily="34" charset="0"/>
                <a:ea typeface="Montserrat" pitchFamily="34" charset="-122"/>
                <a:cs typeface="Montserrat" pitchFamily="34" charset="-120"/>
              </a:rPr>
              <a:t>THE GOSPEL IS NOT A POSSESSION.</a:t>
            </a:r>
            <a:endParaRPr lang="en-US" sz="5100" dirty="0"/>
          </a:p>
        </p:txBody>
      </p:sp>
      <p:sp>
        <p:nvSpPr>
          <p:cNvPr id="3" name="Text 1"/>
          <p:cNvSpPr/>
          <p:nvPr/>
        </p:nvSpPr>
        <p:spPr>
          <a:xfrm>
            <a:off x="3773658" y="4220274"/>
            <a:ext cx="10740589" cy="2831345"/>
          </a:xfrm>
          <a:prstGeom prst="rect">
            <a:avLst/>
          </a:prstGeom>
          <a:noFill/>
          <a:ln/>
        </p:spPr>
        <p:txBody>
          <a:bodyPr wrap="square" lIns="25400" tIns="25400" rIns="25400" bIns="25400" rtlCol="0" anchor="t">
            <a:normAutofit/>
          </a:bodyPr>
          <a:lstStyle/>
          <a:p>
            <a:pPr marL="0" indent="0" algn="ctr">
              <a:lnSpc>
                <a:spcPct val="84993"/>
              </a:lnSpc>
              <a:buNone/>
            </a:pPr>
            <a:r>
              <a:rPr lang="en-US" sz="7050" b="1" kern="0" spc="-141"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IT IS NEWS — AND NEWS IS MADE TO BE SHARED.</a:t>
            </a:r>
            <a:endParaRPr lang="en-US" sz="70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07041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51A2BEC-5D76-CA83-5945-D7EC25E3EE42}"/>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839710"/>
            <a:ext cx="17811866" cy="39286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03</a:t>
            </a:r>
            <a:endParaRPr lang="en-US" sz="2250" dirty="0"/>
          </a:p>
        </p:txBody>
      </p:sp>
      <p:sp>
        <p:nvSpPr>
          <p:cNvPr id="4" name="Shape 2"/>
          <p:cNvSpPr/>
          <p:nvPr/>
        </p:nvSpPr>
        <p:spPr>
          <a:xfrm>
            <a:off x="1047650" y="3289681"/>
            <a:ext cx="914289" cy="57062"/>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650" y="3727588"/>
            <a:ext cx="10055292" cy="1411164"/>
          </a:xfrm>
          <a:prstGeom prst="rect">
            <a:avLst/>
          </a:prstGeom>
          <a:noFill/>
          <a:ln/>
        </p:spPr>
        <p:txBody>
          <a:bodyPr wrap="square" lIns="25400" tIns="25400" rIns="25400" bIns="25400" rtlCol="0" anchor="t">
            <a:normAutofit/>
          </a:bodyPr>
          <a:lstStyle/>
          <a:p>
            <a:pPr marL="0" indent="0" algn="l">
              <a:lnSpc>
                <a:spcPct val="86579"/>
              </a:lnSpc>
              <a:buNone/>
            </a:pPr>
            <a:r>
              <a:rPr lang="en-US" sz="5100" b="1" kern="0" spc="-102" dirty="0">
                <a:solidFill>
                  <a:srgbClr val="FFFFFF"/>
                </a:solidFill>
                <a:latin typeface="Montserrat" pitchFamily="34" charset="0"/>
                <a:ea typeface="Montserrat" pitchFamily="34" charset="-122"/>
                <a:cs typeface="Montserrat" pitchFamily="34" charset="-120"/>
              </a:rPr>
              <a:t>BECAUSE KNOWING THE GOOD AND NOT DOING IT…</a:t>
            </a:r>
            <a:endParaRPr lang="en-US" sz="5100" dirty="0"/>
          </a:p>
        </p:txBody>
      </p:sp>
      <p:sp>
        <p:nvSpPr>
          <p:cNvPr id="6" name="Text 4"/>
          <p:cNvSpPr/>
          <p:nvPr/>
        </p:nvSpPr>
        <p:spPr>
          <a:xfrm>
            <a:off x="1047650" y="5519647"/>
            <a:ext cx="9081332" cy="1282042"/>
          </a:xfrm>
          <a:prstGeom prst="rect">
            <a:avLst/>
          </a:prstGeom>
          <a:noFill/>
          <a:ln/>
        </p:spPr>
        <p:txBody>
          <a:bodyPr wrap="square" lIns="25400" tIns="25400" rIns="25400" bIns="25400" rtlCol="0" anchor="t">
            <a:normAutofit/>
          </a:bodyPr>
          <a:lstStyle/>
          <a:p>
            <a:pPr marL="0" indent="0" algn="l">
              <a:lnSpc>
                <a:spcPct val="104612"/>
              </a:lnSpc>
              <a:buNone/>
            </a:pPr>
            <a:r>
              <a:rPr lang="en-US" sz="3450" i="1" kern="0" spc="-34" dirty="0">
                <a:solidFill>
                  <a:srgbClr val="FFFFFF"/>
                </a:solidFill>
                <a:latin typeface="Noto Serif" pitchFamily="34" charset="0"/>
                <a:ea typeface="Noto Serif" pitchFamily="34" charset="-122"/>
                <a:cs typeface="Noto Serif" pitchFamily="34" charset="-120"/>
              </a:rPr>
              <a:t>"If anyone, then, knows the good they ought to do </a:t>
            </a:r>
            <a:r>
              <a:rPr lang="en-US" sz="3450" i="1" kern="0" spc="-34"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and doesn't do it, it is sin for them.</a:t>
            </a:r>
            <a:r>
              <a:rPr lang="en-US" sz="3450" i="1" kern="0" spc="-34" dirty="0">
                <a:solidFill>
                  <a:srgbClr val="FFFFFF"/>
                </a:solidFill>
                <a:latin typeface="Noto Serif" pitchFamily="34" charset="0"/>
                <a:ea typeface="Noto Serif" pitchFamily="34" charset="-122"/>
                <a:cs typeface="Noto Serif" pitchFamily="34" charset="-120"/>
              </a:rPr>
              <a:t>"</a:t>
            </a:r>
            <a:endParaRPr lang="en-US" sz="3450" dirty="0"/>
          </a:p>
        </p:txBody>
      </p:sp>
      <p:sp>
        <p:nvSpPr>
          <p:cNvPr id="7" name="Text 5"/>
          <p:cNvSpPr/>
          <p:nvPr/>
        </p:nvSpPr>
        <p:spPr>
          <a:xfrm>
            <a:off x="1047650" y="7144434"/>
            <a:ext cx="17811866" cy="340689"/>
          </a:xfrm>
          <a:prstGeom prst="rect">
            <a:avLst/>
          </a:prstGeom>
          <a:noFill/>
          <a:ln/>
        </p:spPr>
        <p:txBody>
          <a:bodyPr wrap="square" lIns="25400" tIns="25400" rIns="25400" bIns="25400" rtlCol="0" anchor="t">
            <a:normAutofit/>
          </a:bodyPr>
          <a:lstStyle/>
          <a:p>
            <a:pPr marL="0" indent="0" algn="l">
              <a:buNone/>
            </a:pPr>
            <a:r>
              <a:rPr lang="en-US" sz="1800" b="1" kern="0" spc="108" dirty="0">
                <a:solidFill>
                  <a:srgbClr val="6BC7BC"/>
                </a:solidFill>
                <a:latin typeface="Noto Sans Black" pitchFamily="34" charset="0"/>
                <a:ea typeface="Noto Sans Black" pitchFamily="34" charset="-122"/>
                <a:cs typeface="Noto Sans Black" pitchFamily="34" charset="-120"/>
              </a:rPr>
              <a:t>JAMES 4:17 · NIV</a:t>
            </a:r>
            <a:endParaRPr lang="en-US"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159026" y="103"/>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3765741" y="2908183"/>
            <a:ext cx="12017597" cy="1337147"/>
          </a:xfrm>
          <a:prstGeom prst="rect">
            <a:avLst/>
          </a:prstGeom>
          <a:noFill/>
          <a:ln/>
        </p:spPr>
        <p:txBody>
          <a:bodyPr wrap="square" lIns="25400" tIns="25400" rIns="25400" bIns="25400" rtlCol="0" anchor="t">
            <a:normAutofit/>
          </a:bodyPr>
          <a:lstStyle/>
          <a:p>
            <a:pPr marL="0" indent="0" algn="ctr">
              <a:lnSpc>
                <a:spcPct val="90229"/>
              </a:lnSpc>
              <a:buNone/>
            </a:pPr>
            <a:r>
              <a:rPr lang="en-US" sz="4650" b="1" kern="0" spc="-93" dirty="0">
                <a:solidFill>
                  <a:srgbClr val="FFFFFF"/>
                </a:solidFill>
                <a:latin typeface="Montserrat" pitchFamily="34" charset="0"/>
                <a:ea typeface="Montserrat" pitchFamily="34" charset="-122"/>
                <a:cs typeface="Montserrat" pitchFamily="34" charset="-120"/>
              </a:rPr>
              <a:t>NOT THE LIGHT OF YOUR OWN HOUSE —</a:t>
            </a:r>
            <a:endParaRPr lang="en-US" sz="4650" dirty="0"/>
          </a:p>
        </p:txBody>
      </p:sp>
      <p:sp>
        <p:nvSpPr>
          <p:cNvPr id="4" name="Text 2"/>
          <p:cNvSpPr/>
          <p:nvPr/>
        </p:nvSpPr>
        <p:spPr>
          <a:xfrm>
            <a:off x="1062071" y="4664375"/>
            <a:ext cx="16163765" cy="1127813"/>
          </a:xfrm>
          <a:prstGeom prst="rect">
            <a:avLst/>
          </a:prstGeom>
          <a:noFill/>
          <a:ln/>
        </p:spPr>
        <p:txBody>
          <a:bodyPr wrap="square" lIns="25400" tIns="25400" rIns="25400" bIns="25400" rtlCol="0" anchor="t">
            <a:normAutofit lnSpcReduction="10000"/>
          </a:bodyPr>
          <a:lstStyle/>
          <a:p>
            <a:pPr marL="0" indent="0" algn="ctr">
              <a:lnSpc>
                <a:spcPct val="85600"/>
              </a:lnSpc>
              <a:buNone/>
            </a:pPr>
            <a:r>
              <a:rPr lang="en-US" sz="8250" b="1" kern="0" spc="-165"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THE LIGHT OF THE WORLD.</a:t>
            </a:r>
            <a:endParaRPr lang="en-US" sz="8250" dirty="0"/>
          </a:p>
        </p:txBody>
      </p:sp>
      <p:sp>
        <p:nvSpPr>
          <p:cNvPr id="5" name="Text 3"/>
          <p:cNvSpPr/>
          <p:nvPr/>
        </p:nvSpPr>
        <p:spPr>
          <a:xfrm>
            <a:off x="5169944" y="6574327"/>
            <a:ext cx="8705082" cy="1127812"/>
          </a:xfrm>
          <a:prstGeom prst="rect">
            <a:avLst/>
          </a:prstGeom>
          <a:noFill/>
          <a:ln/>
        </p:spPr>
        <p:txBody>
          <a:bodyPr wrap="square" lIns="25400" tIns="25400" rIns="25400" bIns="25400" rtlCol="0" anchor="t">
            <a:normAutofit fontScale="92500"/>
          </a:bodyPr>
          <a:lstStyle/>
          <a:p>
            <a:pPr marL="0" indent="0" algn="ctr">
              <a:lnSpc>
                <a:spcPct val="107154"/>
              </a:lnSpc>
              <a:buNone/>
            </a:pPr>
            <a:r>
              <a:rPr lang="en-US" sz="2550" dirty="0">
                <a:solidFill>
                  <a:srgbClr val="FFFFFF">
                    <a:alpha val="85000"/>
                  </a:srgbClr>
                </a:solidFill>
                <a:latin typeface="Noto Sans Medium" pitchFamily="34" charset="0"/>
                <a:ea typeface="Noto Sans Medium" pitchFamily="34" charset="-122"/>
                <a:cs typeface="Noto Sans Medium" pitchFamily="34" charset="-120"/>
              </a:rPr>
              <a:t>Light exists to illuminate. The Gospel exists to be shared. </a:t>
            </a:r>
          </a:p>
          <a:p>
            <a:pPr marL="0" indent="0" algn="ctr">
              <a:lnSpc>
                <a:spcPct val="107154"/>
              </a:lnSpc>
              <a:buNone/>
            </a:pPr>
            <a:r>
              <a:rPr lang="en-US" sz="2550" dirty="0">
                <a:solidFill>
                  <a:srgbClr val="FFFFFF">
                    <a:alpha val="85000"/>
                  </a:srgbClr>
                </a:solidFill>
                <a:latin typeface="Noto Sans Medium" pitchFamily="34" charset="0"/>
                <a:ea typeface="Noto Sans Medium" pitchFamily="34" charset="-122"/>
                <a:cs typeface="Noto Sans Medium" pitchFamily="34" charset="-120"/>
              </a:rPr>
              <a:t>· Matthew 5:14</a:t>
            </a:r>
            <a:endParaRPr lang="en-US" sz="25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07041A"/>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DBCB06-F24C-31C4-E673-9E7C8CB81383}"/>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245291"/>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THE APPEAL</a:t>
            </a:r>
            <a:endParaRPr lang="en-US" sz="1950" dirty="0"/>
          </a:p>
        </p:txBody>
      </p:sp>
      <p:sp>
        <p:nvSpPr>
          <p:cNvPr id="4" name="Text 2"/>
          <p:cNvSpPr/>
          <p:nvPr/>
        </p:nvSpPr>
        <p:spPr>
          <a:xfrm>
            <a:off x="1047650" y="2998178"/>
            <a:ext cx="9678638" cy="1519418"/>
          </a:xfrm>
          <a:prstGeom prst="rect">
            <a:avLst/>
          </a:prstGeom>
          <a:noFill/>
          <a:ln/>
        </p:spPr>
        <p:txBody>
          <a:bodyPr wrap="square" lIns="25400" tIns="25400" rIns="25400" bIns="25400" rtlCol="0" anchor="t">
            <a:normAutofit/>
          </a:bodyPr>
          <a:lstStyle/>
          <a:p>
            <a:pPr marL="0" indent="0" algn="l">
              <a:lnSpc>
                <a:spcPct val="88731"/>
              </a:lnSpc>
              <a:buNone/>
            </a:pPr>
            <a:r>
              <a:rPr lang="en-US" sz="5400" b="1" kern="0" spc="-108" dirty="0">
                <a:solidFill>
                  <a:srgbClr val="FFFFFF"/>
                </a:solidFill>
                <a:latin typeface="Montserrat" pitchFamily="34" charset="0"/>
                <a:ea typeface="Montserrat" pitchFamily="34" charset="-122"/>
                <a:cs typeface="Montserrat" pitchFamily="34" charset="-120"/>
              </a:rPr>
              <a:t>THERE ARE PEOPLE ONLY </a:t>
            </a:r>
            <a:r>
              <a:rPr lang="en-US" sz="5400" b="1" kern="0" spc="-108"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YOU </a:t>
            </a:r>
            <a:r>
              <a:rPr lang="en-US" sz="5400" b="1" kern="0" spc="-108" dirty="0">
                <a:solidFill>
                  <a:srgbClr val="FFFFFF"/>
                </a:solidFill>
                <a:latin typeface="Montserrat" pitchFamily="34" charset="0"/>
                <a:ea typeface="Montserrat" pitchFamily="34" charset="-122"/>
                <a:cs typeface="Montserrat" pitchFamily="34" charset="-120"/>
              </a:rPr>
              <a:t>CAN REACH</a:t>
            </a:r>
            <a:endParaRPr lang="en-US" sz="5400" dirty="0"/>
          </a:p>
        </p:txBody>
      </p:sp>
      <p:sp>
        <p:nvSpPr>
          <p:cNvPr id="5" name="Text 3"/>
          <p:cNvSpPr/>
          <p:nvPr/>
        </p:nvSpPr>
        <p:spPr>
          <a:xfrm>
            <a:off x="1047650" y="4822354"/>
            <a:ext cx="8484026" cy="1580719"/>
          </a:xfrm>
          <a:prstGeom prst="rect">
            <a:avLst/>
          </a:prstGeom>
          <a:noFill/>
          <a:ln/>
        </p:spPr>
        <p:txBody>
          <a:bodyPr wrap="square" lIns="25400" tIns="25400" rIns="25400" bIns="25400" rtlCol="0" anchor="t">
            <a:normAutofit/>
          </a:bodyPr>
          <a:lstStyle/>
          <a:p>
            <a:pPr marL="0" indent="0" algn="l">
              <a:lnSpc>
                <a:spcPct val="109545"/>
              </a:lnSpc>
              <a:buNone/>
            </a:pPr>
            <a:r>
              <a:rPr lang="en-US" sz="2700" dirty="0">
                <a:solidFill>
                  <a:srgbClr val="FFFFFF">
                    <a:alpha val="88000"/>
                  </a:srgbClr>
                </a:solidFill>
                <a:latin typeface="Noto Sans Medium" pitchFamily="34" charset="0"/>
                <a:ea typeface="Noto Sans Medium" pitchFamily="34" charset="-122"/>
                <a:cs typeface="Noto Sans Medium" pitchFamily="34" charset="-120"/>
              </a:rPr>
              <a:t>Not the pastor. Not the influencer. You — their child, their neighbor, their coworker, their lifelong friend.</a:t>
            </a:r>
            <a:endParaRPr lang="en-US" sz="2700" dirty="0"/>
          </a:p>
        </p:txBody>
      </p:sp>
      <p:sp>
        <p:nvSpPr>
          <p:cNvPr id="6" name="Text 4"/>
          <p:cNvSpPr/>
          <p:nvPr/>
        </p:nvSpPr>
        <p:spPr>
          <a:xfrm>
            <a:off x="1047650" y="6669682"/>
            <a:ext cx="7900826" cy="1410023"/>
          </a:xfrm>
          <a:prstGeom prst="rect">
            <a:avLst/>
          </a:prstGeom>
          <a:noFill/>
          <a:ln/>
        </p:spPr>
        <p:txBody>
          <a:bodyPr wrap="square" lIns="25400" tIns="25400" rIns="25400" bIns="25400" rtlCol="0" anchor="t">
            <a:normAutofit/>
          </a:bodyPr>
          <a:lstStyle/>
          <a:p>
            <a:pPr marL="0" indent="0" algn="l">
              <a:lnSpc>
                <a:spcPct val="109545"/>
              </a:lnSpc>
              <a:buNone/>
            </a:pPr>
            <a:r>
              <a:rPr lang="en-US" sz="2400" dirty="0">
                <a:solidFill>
                  <a:srgbClr val="FFFFFF">
                    <a:alpha val="75000"/>
                  </a:srgbClr>
                </a:solidFill>
                <a:latin typeface="Noto Sans Medium" pitchFamily="34" charset="0"/>
                <a:ea typeface="Noto Sans Medium" pitchFamily="34" charset="-122"/>
                <a:cs typeface="Noto Sans Medium" pitchFamily="34" charset="-120"/>
              </a:rPr>
              <a:t>Sharing the Gospel is a mission with an expiration date. If someone dared to tell you — now do the same for others.</a:t>
            </a:r>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7041A"/>
        </a:solidFill>
        <a:effectLst/>
      </p:bgPr>
    </p:bg>
    <p:spTree>
      <p:nvGrpSpPr>
        <p:cNvPr id="1" name=""/>
        <p:cNvGrpSpPr/>
        <p:nvPr/>
      </p:nvGrpSpPr>
      <p:grpSpPr>
        <a:xfrm>
          <a:off x="0" y="0"/>
          <a:ext cx="0" cy="0"/>
          <a:chOff x="0" y="0"/>
          <a:chExt cx="0" cy="0"/>
        </a:xfrm>
      </p:grpSpPr>
      <p:pic>
        <p:nvPicPr>
          <p:cNvPr id="6" name="Copied Picture 901">
            <a:extLst>
              <a:ext uri="{FF2B5EF4-FFF2-40B4-BE49-F238E27FC236}">
                <a16:creationId xmlns:a16="http://schemas.microsoft.com/office/drawing/2014/main" id="{B5F3DA69-EBDC-3FE4-9415-731DF6126192}"/>
              </a:ext>
            </a:extLst>
          </p:cNvPr>
          <p:cNvPicPr>
            <a:picLocks noChangeAspect="1"/>
          </p:cNvPicPr>
          <p:nvPr/>
        </p:nvPicPr>
        <p:blipFill>
          <a:blip r:embed="rId3"/>
          <a:srcRect t="15871" b="13234"/>
          <a:stretch>
            <a:fillRect/>
          </a:stretch>
        </p:blipFill>
        <p:spPr>
          <a:xfrm>
            <a:off x="1" y="-1"/>
            <a:ext cx="18287999" cy="7166931"/>
          </a:xfrm>
          <a:prstGeom prst="rect">
            <a:avLst/>
          </a:prstGeom>
        </p:spPr>
      </p:pic>
      <p:pic>
        <p:nvPicPr>
          <p:cNvPr id="7" name="Image 0" descr="preencoded.png">
            <a:extLst>
              <a:ext uri="{FF2B5EF4-FFF2-40B4-BE49-F238E27FC236}">
                <a16:creationId xmlns:a16="http://schemas.microsoft.com/office/drawing/2014/main" id="{8F42624E-6B7A-2836-2402-A137B566D434}"/>
              </a:ext>
            </a:extLst>
          </p:cNvPr>
          <p:cNvPicPr>
            <a:picLocks noChangeAspect="1"/>
          </p:cNvPicPr>
          <p:nvPr/>
        </p:nvPicPr>
        <p:blipFill>
          <a:blip r:embed="rId4"/>
          <a:stretch>
            <a:fillRect/>
          </a:stretch>
        </p:blipFill>
        <p:spPr>
          <a:xfrm>
            <a:off x="7753423" y="3831429"/>
            <a:ext cx="3597414" cy="1295085"/>
          </a:xfrm>
          <a:prstGeom prst="rect">
            <a:avLst/>
          </a:prstGeom>
        </p:spPr>
      </p:pic>
      <p:sp>
        <p:nvSpPr>
          <p:cNvPr id="2" name="Text 0"/>
          <p:cNvSpPr/>
          <p:nvPr/>
        </p:nvSpPr>
        <p:spPr>
          <a:xfrm>
            <a:off x="5661113" y="5539572"/>
            <a:ext cx="7721147" cy="1647236"/>
          </a:xfrm>
          <a:prstGeom prst="rect">
            <a:avLst/>
          </a:prstGeom>
          <a:noFill/>
          <a:ln/>
        </p:spPr>
        <p:txBody>
          <a:bodyPr wrap="square" lIns="25400" tIns="25400" rIns="25400" bIns="25400" rtlCol="0" anchor="t">
            <a:normAutofit/>
          </a:bodyPr>
          <a:lstStyle/>
          <a:p>
            <a:pPr marL="0" indent="0" algn="ctr">
              <a:lnSpc>
                <a:spcPct val="97619"/>
              </a:lnSpc>
              <a:buNone/>
            </a:pPr>
            <a:r>
              <a:rPr lang="en-US" sz="4800" i="1" kern="0" spc="-48" dirty="0">
                <a:solidFill>
                  <a:srgbClr val="FFFFFF"/>
                </a:solidFill>
                <a:latin typeface="Noto Serif" pitchFamily="34" charset="0"/>
                <a:ea typeface="Noto Serif" pitchFamily="34" charset="-122"/>
                <a:cs typeface="Noto Serif" pitchFamily="34" charset="-120"/>
              </a:rPr>
              <a:t>"Behold, I am making </a:t>
            </a:r>
          </a:p>
          <a:p>
            <a:pPr marL="0" indent="0" algn="ctr">
              <a:lnSpc>
                <a:spcPct val="97619"/>
              </a:lnSpc>
              <a:buNone/>
            </a:pPr>
            <a:r>
              <a:rPr lang="en-US" sz="4800" i="1" kern="0" spc="-48"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all things new. </a:t>
            </a:r>
            <a:r>
              <a:rPr lang="en-US" sz="4800" i="1" kern="0" spc="-48" dirty="0">
                <a:solidFill>
                  <a:srgbClr val="FFFFFF"/>
                </a:solidFill>
                <a:latin typeface="Noto Serif" pitchFamily="34" charset="0"/>
                <a:ea typeface="Noto Serif" pitchFamily="34" charset="-122"/>
                <a:cs typeface="Noto Serif" pitchFamily="34" charset="-120"/>
              </a:rPr>
              <a:t>"</a:t>
            </a:r>
            <a:endParaRPr lang="en-US" sz="4800" dirty="0"/>
          </a:p>
        </p:txBody>
      </p:sp>
      <p:sp>
        <p:nvSpPr>
          <p:cNvPr id="3" name="Text 1"/>
          <p:cNvSpPr/>
          <p:nvPr/>
        </p:nvSpPr>
        <p:spPr>
          <a:xfrm>
            <a:off x="7886139" y="7529554"/>
            <a:ext cx="3271095" cy="340689"/>
          </a:xfrm>
          <a:prstGeom prst="rect">
            <a:avLst/>
          </a:prstGeom>
          <a:noFill/>
          <a:ln/>
        </p:spPr>
        <p:txBody>
          <a:bodyPr wrap="square" lIns="25400" tIns="25400" rIns="25400" bIns="25400" rtlCol="0" anchor="t">
            <a:normAutofit/>
          </a:bodyPr>
          <a:lstStyle/>
          <a:p>
            <a:pPr marL="0" indent="0" algn="ctr">
              <a:buNone/>
            </a:pPr>
            <a:r>
              <a:rPr lang="en-US" sz="1800" b="1" kern="0" spc="108" dirty="0">
                <a:solidFill>
                  <a:srgbClr val="6BC7BC"/>
                </a:solidFill>
                <a:latin typeface="Noto Sans Black" pitchFamily="34" charset="0"/>
                <a:ea typeface="Noto Sans Black" pitchFamily="34" charset="-122"/>
                <a:cs typeface="Noto Sans Black" pitchFamily="34" charset="-120"/>
              </a:rPr>
              <a:t>REVELATION 21:5 · NKJV</a:t>
            </a:r>
            <a:endParaRPr lang="en-US" sz="1800" dirty="0"/>
          </a:p>
        </p:txBody>
      </p:sp>
      <p:sp>
        <p:nvSpPr>
          <p:cNvPr id="4" name="Text 2"/>
          <p:cNvSpPr/>
          <p:nvPr/>
        </p:nvSpPr>
        <p:spPr>
          <a:xfrm>
            <a:off x="4330796" y="8365424"/>
            <a:ext cx="10381782" cy="886198"/>
          </a:xfrm>
          <a:prstGeom prst="rect">
            <a:avLst/>
          </a:prstGeom>
          <a:noFill/>
          <a:ln/>
        </p:spPr>
        <p:txBody>
          <a:bodyPr wrap="square" lIns="25400" tIns="25400" rIns="25400" bIns="25400" rtlCol="0" anchor="t">
            <a:normAutofit/>
          </a:bodyPr>
          <a:lstStyle/>
          <a:p>
            <a:pPr marL="0" indent="0" algn="ctr">
              <a:lnSpc>
                <a:spcPct val="87400"/>
              </a:lnSpc>
              <a:buNone/>
            </a:pPr>
            <a:r>
              <a:rPr lang="en-US" sz="6300" b="1" kern="0" spc="-126"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COME. THERE IS HOPE.</a:t>
            </a:r>
            <a:endParaRPr lang="en-US" sz="63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07041A"/>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C2ECC63-F17B-FB8D-3670-48B5E797F1FB}"/>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789985"/>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IMAGINE</a:t>
            </a:r>
            <a:endParaRPr lang="en-US" sz="1950" dirty="0"/>
          </a:p>
        </p:txBody>
      </p:sp>
      <p:sp>
        <p:nvSpPr>
          <p:cNvPr id="4" name="Text 2"/>
          <p:cNvSpPr/>
          <p:nvPr/>
        </p:nvSpPr>
        <p:spPr>
          <a:xfrm>
            <a:off x="1047650" y="3542871"/>
            <a:ext cx="10753855" cy="2506583"/>
          </a:xfrm>
          <a:prstGeom prst="rect">
            <a:avLst/>
          </a:prstGeom>
          <a:noFill/>
          <a:ln/>
        </p:spPr>
        <p:txBody>
          <a:bodyPr wrap="square" lIns="25400" tIns="25400" rIns="25400" bIns="25400" rtlCol="0" anchor="t">
            <a:normAutofit/>
          </a:bodyPr>
          <a:lstStyle/>
          <a:p>
            <a:pPr marL="0" indent="0" algn="l">
              <a:lnSpc>
                <a:spcPct val="88620"/>
              </a:lnSpc>
              <a:buNone/>
            </a:pPr>
            <a:r>
              <a:rPr lang="en-US" sz="6000" b="1" kern="0" spc="-120" dirty="0">
                <a:solidFill>
                  <a:srgbClr val="FFFFFF"/>
                </a:solidFill>
                <a:latin typeface="Montserrat" pitchFamily="34" charset="0"/>
                <a:ea typeface="Montserrat" pitchFamily="34" charset="-122"/>
                <a:cs typeface="Montserrat" pitchFamily="34" charset="-120"/>
              </a:rPr>
              <a:t>A DARK HOUSE — </a:t>
            </a:r>
          </a:p>
          <a:p>
            <a:pPr marL="0" indent="0" algn="l">
              <a:lnSpc>
                <a:spcPct val="88620"/>
              </a:lnSpc>
              <a:buNone/>
            </a:pPr>
            <a:r>
              <a:rPr lang="en-US" sz="6000" b="1" kern="0" spc="-120">
                <a:solidFill>
                  <a:srgbClr val="FFFFFF"/>
                </a:solidFill>
                <a:latin typeface="Montserrat" pitchFamily="34" charset="0"/>
                <a:ea typeface="Montserrat" pitchFamily="34" charset="-122"/>
                <a:cs typeface="Montserrat" pitchFamily="34" charset="-120"/>
              </a:rPr>
              <a:t>UNTIL SOMEONE </a:t>
            </a:r>
          </a:p>
          <a:p>
            <a:pPr marL="0" indent="0" algn="l">
              <a:lnSpc>
                <a:spcPct val="88620"/>
              </a:lnSpc>
              <a:buNone/>
            </a:pPr>
            <a:r>
              <a:rPr lang="en-US" sz="6000" b="1" kern="0" spc="-12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OPENS </a:t>
            </a:r>
            <a:r>
              <a:rPr lang="en-US" sz="6000" b="1" kern="0" spc="-120"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THE DOOR</a:t>
            </a:r>
            <a:endParaRPr lang="en-US" sz="6000" dirty="0"/>
          </a:p>
        </p:txBody>
      </p:sp>
      <p:sp>
        <p:nvSpPr>
          <p:cNvPr id="5" name="Text 3"/>
          <p:cNvSpPr/>
          <p:nvPr/>
        </p:nvSpPr>
        <p:spPr>
          <a:xfrm>
            <a:off x="1047650" y="6392200"/>
            <a:ext cx="8334742" cy="1142812"/>
          </a:xfrm>
          <a:prstGeom prst="rect">
            <a:avLst/>
          </a:prstGeom>
          <a:noFill/>
          <a:ln/>
        </p:spPr>
        <p:txBody>
          <a:bodyPr wrap="square" lIns="25400" tIns="25400" rIns="25400" bIns="25400" rtlCol="0" anchor="t">
            <a:normAutofit lnSpcReduction="10000"/>
          </a:bodyPr>
          <a:lstStyle/>
          <a:p>
            <a:pPr marL="0" indent="0" algn="l">
              <a:lnSpc>
                <a:spcPct val="129138"/>
              </a:lnSpc>
              <a:buNone/>
            </a:pPr>
            <a:r>
              <a:rPr lang="en-US" sz="3000" i="1" dirty="0">
                <a:solidFill>
                  <a:srgbClr val="FFFFFF">
                    <a:alpha val="88000"/>
                  </a:srgbClr>
                </a:solidFill>
                <a:latin typeface="Georgia" pitchFamily="34" charset="0"/>
                <a:ea typeface="Georgia" pitchFamily="34" charset="-122"/>
                <a:cs typeface="Georgia" pitchFamily="34" charset="-120"/>
              </a:rPr>
              <a:t>"How have I lived so long </a:t>
            </a:r>
          </a:p>
          <a:p>
            <a:pPr marL="0" indent="0" algn="l">
              <a:lnSpc>
                <a:spcPct val="129138"/>
              </a:lnSpc>
              <a:buNone/>
            </a:pPr>
            <a:r>
              <a:rPr lang="en-US" sz="3000" i="1" dirty="0">
                <a:solidFill>
                  <a:srgbClr val="FFFFFF">
                    <a:alpha val="88000"/>
                  </a:srgbClr>
                </a:solidFill>
                <a:latin typeface="Georgia" pitchFamily="34" charset="0"/>
                <a:ea typeface="Georgia" pitchFamily="34" charset="-122"/>
                <a:cs typeface="Georgia" pitchFamily="34" charset="-120"/>
              </a:rPr>
              <a:t>without realizing this?"</a:t>
            </a:r>
            <a:endParaRPr lang="en-US" sz="3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07041A"/>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2F8208A-7A57-AF3E-D5E2-33B2DE1441B3}"/>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317841"/>
            <a:ext cx="17811866" cy="371992"/>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BUT THE EXCUSES BEGIN</a:t>
            </a:r>
            <a:endParaRPr lang="en-US" sz="1950" dirty="0"/>
          </a:p>
        </p:txBody>
      </p:sp>
      <p:sp>
        <p:nvSpPr>
          <p:cNvPr id="4" name="Text 2"/>
          <p:cNvSpPr/>
          <p:nvPr/>
        </p:nvSpPr>
        <p:spPr>
          <a:xfrm>
            <a:off x="1047650" y="3108877"/>
            <a:ext cx="17811866" cy="558175"/>
          </a:xfrm>
          <a:prstGeom prst="rect">
            <a:avLst/>
          </a:prstGeom>
          <a:noFill/>
          <a:ln/>
        </p:spPr>
        <p:txBody>
          <a:bodyPr wrap="square" lIns="25400" tIns="25400" rIns="25400" bIns="25400" rtlCol="0" anchor="t">
            <a:normAutofit/>
          </a:bodyPr>
          <a:lstStyle/>
          <a:p>
            <a:pPr marL="0" indent="0" algn="l">
              <a:lnSpc>
                <a:spcPct val="95851"/>
              </a:lnSpc>
              <a:buNone/>
            </a:pPr>
            <a:r>
              <a:rPr lang="en-US" sz="3150" i="1" dirty="0">
                <a:solidFill>
                  <a:srgbClr val="FFFFFF">
                    <a:alpha val="85000"/>
                  </a:srgbClr>
                </a:solidFill>
                <a:latin typeface="Noto Serif" pitchFamily="34" charset="0"/>
                <a:ea typeface="Noto Serif" pitchFamily="34" charset="-122"/>
                <a:cs typeface="Noto Serif" pitchFamily="34" charset="-120"/>
              </a:rPr>
              <a:t>"Everyone has to find it out for themselves."</a:t>
            </a:r>
            <a:endParaRPr lang="en-US" sz="3150" dirty="0"/>
          </a:p>
        </p:txBody>
      </p:sp>
      <p:sp>
        <p:nvSpPr>
          <p:cNvPr id="5" name="Text 3"/>
          <p:cNvSpPr/>
          <p:nvPr/>
        </p:nvSpPr>
        <p:spPr>
          <a:xfrm>
            <a:off x="1047650" y="3952736"/>
            <a:ext cx="17811866" cy="558175"/>
          </a:xfrm>
          <a:prstGeom prst="rect">
            <a:avLst/>
          </a:prstGeom>
          <a:noFill/>
          <a:ln/>
        </p:spPr>
        <p:txBody>
          <a:bodyPr wrap="square" lIns="25400" tIns="25400" rIns="25400" bIns="25400" rtlCol="0" anchor="t">
            <a:normAutofit/>
          </a:bodyPr>
          <a:lstStyle/>
          <a:p>
            <a:pPr marL="0" indent="0" algn="l">
              <a:lnSpc>
                <a:spcPct val="95851"/>
              </a:lnSpc>
              <a:buNone/>
            </a:pPr>
            <a:r>
              <a:rPr lang="en-US" sz="3150" i="1" dirty="0">
                <a:solidFill>
                  <a:srgbClr val="FFFFFF">
                    <a:alpha val="85000"/>
                  </a:srgbClr>
                </a:solidFill>
                <a:latin typeface="Noto Serif" pitchFamily="34" charset="0"/>
                <a:ea typeface="Noto Serif" pitchFamily="34" charset="-122"/>
                <a:cs typeface="Noto Serif" pitchFamily="34" charset="-120"/>
              </a:rPr>
              <a:t>"Who am I to say anything to anyone?"</a:t>
            </a:r>
            <a:endParaRPr lang="en-US" sz="3150" dirty="0"/>
          </a:p>
        </p:txBody>
      </p:sp>
      <p:sp>
        <p:nvSpPr>
          <p:cNvPr id="6" name="Text 4"/>
          <p:cNvSpPr/>
          <p:nvPr/>
        </p:nvSpPr>
        <p:spPr>
          <a:xfrm>
            <a:off x="1047650" y="4796595"/>
            <a:ext cx="17811866" cy="558175"/>
          </a:xfrm>
          <a:prstGeom prst="rect">
            <a:avLst/>
          </a:prstGeom>
          <a:noFill/>
          <a:ln/>
        </p:spPr>
        <p:txBody>
          <a:bodyPr wrap="square" lIns="25400" tIns="25400" rIns="25400" bIns="25400" rtlCol="0" anchor="t">
            <a:normAutofit/>
          </a:bodyPr>
          <a:lstStyle/>
          <a:p>
            <a:pPr marL="0" indent="0" algn="l">
              <a:lnSpc>
                <a:spcPct val="95851"/>
              </a:lnSpc>
              <a:buNone/>
            </a:pPr>
            <a:r>
              <a:rPr lang="en-US" sz="3150" i="1" dirty="0">
                <a:solidFill>
                  <a:srgbClr val="FFFFFF">
                    <a:alpha val="85000"/>
                  </a:srgbClr>
                </a:solidFill>
                <a:latin typeface="Noto Serif" pitchFamily="34" charset="0"/>
                <a:ea typeface="Noto Serif" pitchFamily="34" charset="-122"/>
                <a:cs typeface="Noto Serif" pitchFamily="34" charset="-120"/>
              </a:rPr>
              <a:t>"What if they don't believe me?"</a:t>
            </a:r>
            <a:endParaRPr lang="en-US" sz="3150" dirty="0"/>
          </a:p>
        </p:txBody>
      </p:sp>
      <p:sp>
        <p:nvSpPr>
          <p:cNvPr id="7" name="Text 5"/>
          <p:cNvSpPr/>
          <p:nvPr/>
        </p:nvSpPr>
        <p:spPr>
          <a:xfrm>
            <a:off x="1047650" y="5640455"/>
            <a:ext cx="17811866" cy="558175"/>
          </a:xfrm>
          <a:prstGeom prst="rect">
            <a:avLst/>
          </a:prstGeom>
          <a:noFill/>
          <a:ln/>
        </p:spPr>
        <p:txBody>
          <a:bodyPr wrap="square" lIns="25400" tIns="25400" rIns="25400" bIns="25400" rtlCol="0" anchor="t">
            <a:normAutofit/>
          </a:bodyPr>
          <a:lstStyle/>
          <a:p>
            <a:pPr marL="0" indent="0" algn="l">
              <a:lnSpc>
                <a:spcPct val="95851"/>
              </a:lnSpc>
              <a:buNone/>
            </a:pPr>
            <a:r>
              <a:rPr lang="en-US" sz="3150" i="1" dirty="0">
                <a:solidFill>
                  <a:srgbClr val="FFFFFF">
                    <a:alpha val="85000"/>
                  </a:srgbClr>
                </a:solidFill>
                <a:latin typeface="Noto Serif" pitchFamily="34" charset="0"/>
                <a:ea typeface="Noto Serif" pitchFamily="34" charset="-122"/>
                <a:cs typeface="Noto Serif" pitchFamily="34" charset="-120"/>
              </a:rPr>
              <a:t>"What if they prefer what they already know?"</a:t>
            </a:r>
            <a:endParaRPr lang="en-US" sz="3150" dirty="0"/>
          </a:p>
        </p:txBody>
      </p:sp>
      <p:sp>
        <p:nvSpPr>
          <p:cNvPr id="8" name="Text 6"/>
          <p:cNvSpPr/>
          <p:nvPr/>
        </p:nvSpPr>
        <p:spPr>
          <a:xfrm>
            <a:off x="1047650" y="6484314"/>
            <a:ext cx="17811866" cy="558175"/>
          </a:xfrm>
          <a:prstGeom prst="rect">
            <a:avLst/>
          </a:prstGeom>
          <a:noFill/>
          <a:ln/>
        </p:spPr>
        <p:txBody>
          <a:bodyPr wrap="square" lIns="25400" tIns="25400" rIns="25400" bIns="25400" rtlCol="0" anchor="t">
            <a:normAutofit/>
          </a:bodyPr>
          <a:lstStyle/>
          <a:p>
            <a:pPr marL="0" indent="0" algn="l">
              <a:lnSpc>
                <a:spcPct val="95851"/>
              </a:lnSpc>
              <a:buNone/>
            </a:pPr>
            <a:r>
              <a:rPr lang="en-US" sz="3150" i="1" dirty="0">
                <a:solidFill>
                  <a:srgbClr val="FFFFFF">
                    <a:alpha val="85000"/>
                  </a:srgbClr>
                </a:solidFill>
                <a:latin typeface="Noto Serif" pitchFamily="34" charset="0"/>
                <a:ea typeface="Noto Serif" pitchFamily="34" charset="-122"/>
                <a:cs typeface="Noto Serif" pitchFamily="34" charset="-120"/>
              </a:rPr>
              <a:t>"What if they laugh at me?"</a:t>
            </a:r>
            <a:endParaRPr lang="en-US" sz="3150" dirty="0"/>
          </a:p>
        </p:txBody>
      </p:sp>
      <p:sp>
        <p:nvSpPr>
          <p:cNvPr id="9" name="Text 7"/>
          <p:cNvSpPr/>
          <p:nvPr/>
        </p:nvSpPr>
        <p:spPr>
          <a:xfrm>
            <a:off x="1047650" y="7499684"/>
            <a:ext cx="17811866" cy="507472"/>
          </a:xfrm>
          <a:prstGeom prst="rect">
            <a:avLst/>
          </a:prstGeom>
          <a:noFill/>
          <a:ln/>
        </p:spPr>
        <p:txBody>
          <a:bodyPr wrap="square" lIns="25400" tIns="25400" rIns="25400" bIns="25400" rtlCol="0" anchor="t">
            <a:normAutofit/>
          </a:bodyPr>
          <a:lstStyle/>
          <a:p>
            <a:pPr marL="0" indent="0" algn="l">
              <a:lnSpc>
                <a:spcPct val="107154"/>
              </a:lnSpc>
              <a:buNone/>
            </a:pPr>
            <a:r>
              <a:rPr lang="en-US" sz="2550" b="1" dirty="0">
                <a:solidFill>
                  <a:srgbClr val="6BC7BC"/>
                </a:solidFill>
                <a:latin typeface="Noto Sans Black" pitchFamily="34" charset="0"/>
                <a:ea typeface="Noto Sans Black" pitchFamily="34" charset="-122"/>
                <a:cs typeface="Noto Sans Black" pitchFamily="34" charset="-120"/>
              </a:rPr>
              <a:t>And nothing changes for anyone else.</a:t>
            </a:r>
            <a:endParaRPr lang="en-US" sz="25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7041A"/>
        </a:solidFill>
        <a:effectLst/>
      </p:bgPr>
    </p:bg>
    <p:spTree>
      <p:nvGrpSpPr>
        <p:cNvPr id="1" name=""/>
        <p:cNvGrpSpPr/>
        <p:nvPr/>
      </p:nvGrpSpPr>
      <p:grpSpPr>
        <a:xfrm>
          <a:off x="0" y="0"/>
          <a:ext cx="0" cy="0"/>
          <a:chOff x="0" y="0"/>
          <a:chExt cx="0" cy="0"/>
        </a:xfrm>
      </p:grpSpPr>
      <p:sp>
        <p:nvSpPr>
          <p:cNvPr id="2" name="Text 0"/>
          <p:cNvSpPr/>
          <p:nvPr/>
        </p:nvSpPr>
        <p:spPr>
          <a:xfrm>
            <a:off x="6240229" y="3221044"/>
            <a:ext cx="5807449" cy="371992"/>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THE QUESTION THIS MORNING</a:t>
            </a:r>
            <a:endParaRPr lang="en-US" sz="1950" dirty="0"/>
          </a:p>
        </p:txBody>
      </p:sp>
      <p:sp>
        <p:nvSpPr>
          <p:cNvPr id="3" name="Text 1"/>
          <p:cNvSpPr/>
          <p:nvPr/>
        </p:nvSpPr>
        <p:spPr>
          <a:xfrm>
            <a:off x="3820176" y="3897794"/>
            <a:ext cx="10647392" cy="1848419"/>
          </a:xfrm>
          <a:prstGeom prst="rect">
            <a:avLst/>
          </a:prstGeom>
          <a:noFill/>
          <a:ln/>
        </p:spPr>
        <p:txBody>
          <a:bodyPr wrap="square" lIns="25400" tIns="25400" rIns="25400" bIns="25400" rtlCol="0" anchor="t">
            <a:normAutofit/>
          </a:bodyPr>
          <a:lstStyle/>
          <a:p>
            <a:pPr marL="0" indent="0" algn="ctr">
              <a:lnSpc>
                <a:spcPct val="88530"/>
              </a:lnSpc>
              <a:buNone/>
            </a:pPr>
            <a:r>
              <a:rPr lang="en-US" sz="6600" b="1" kern="0" spc="-132"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WHAT DO WE DO WITH THE LIGHT?</a:t>
            </a:r>
            <a:endParaRPr lang="en-US" sz="6600" dirty="0"/>
          </a:p>
        </p:txBody>
      </p:sp>
      <p:sp>
        <p:nvSpPr>
          <p:cNvPr id="4" name="Text 2"/>
          <p:cNvSpPr/>
          <p:nvPr/>
        </p:nvSpPr>
        <p:spPr>
          <a:xfrm>
            <a:off x="5328971" y="6127108"/>
            <a:ext cx="7629965" cy="976844"/>
          </a:xfrm>
          <a:prstGeom prst="rect">
            <a:avLst/>
          </a:prstGeom>
          <a:noFill/>
          <a:ln/>
        </p:spPr>
        <p:txBody>
          <a:bodyPr wrap="square" lIns="25400" tIns="25400" rIns="25400" bIns="25400" rtlCol="0" anchor="t">
            <a:normAutofit/>
          </a:bodyPr>
          <a:lstStyle/>
          <a:p>
            <a:pPr marL="0" indent="0" algn="ctr">
              <a:lnSpc>
                <a:spcPct val="107154"/>
              </a:lnSpc>
              <a:buNone/>
            </a:pPr>
            <a:r>
              <a:rPr lang="en-US" sz="2550" dirty="0">
                <a:solidFill>
                  <a:srgbClr val="FFFFFF">
                    <a:alpha val="82000"/>
                  </a:srgbClr>
                </a:solidFill>
                <a:latin typeface="Noto Sans Medium" pitchFamily="34" charset="0"/>
                <a:ea typeface="Noto Sans Medium" pitchFamily="34" charset="-122"/>
                <a:cs typeface="Noto Sans Medium" pitchFamily="34" charset="-120"/>
              </a:rPr>
              <a:t>The most important news the world can receive — why set aside the excuses and share Jesus?</a:t>
            </a:r>
            <a:endParaRPr lang="en-US" sz="25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3270932"/>
            <a:ext cx="17811866" cy="39286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01</a:t>
            </a:r>
            <a:endParaRPr lang="en-US" sz="2250" dirty="0"/>
          </a:p>
        </p:txBody>
      </p:sp>
      <p:sp>
        <p:nvSpPr>
          <p:cNvPr id="4" name="Shape 2"/>
          <p:cNvSpPr/>
          <p:nvPr/>
        </p:nvSpPr>
        <p:spPr>
          <a:xfrm>
            <a:off x="1047650" y="3720903"/>
            <a:ext cx="914289" cy="57062"/>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650" y="4158810"/>
            <a:ext cx="11237813" cy="1558220"/>
          </a:xfrm>
          <a:prstGeom prst="rect">
            <a:avLst/>
          </a:prstGeom>
          <a:noFill/>
          <a:ln/>
        </p:spPr>
        <p:txBody>
          <a:bodyPr wrap="square" lIns="25400" tIns="25400" rIns="25400" bIns="25400" rtlCol="0" anchor="t">
            <a:normAutofit lnSpcReduction="10000"/>
          </a:bodyPr>
          <a:lstStyle/>
          <a:p>
            <a:pPr marL="0" indent="0" algn="l">
              <a:lnSpc>
                <a:spcPct val="86723"/>
              </a:lnSpc>
              <a:buNone/>
            </a:pPr>
            <a:r>
              <a:rPr lang="en-US" sz="5700" b="1" kern="0" spc="-114" dirty="0">
                <a:solidFill>
                  <a:srgbClr val="FFFFFF"/>
                </a:solidFill>
                <a:latin typeface="Montserrat" pitchFamily="34" charset="0"/>
                <a:ea typeface="Montserrat" pitchFamily="34" charset="-122"/>
                <a:cs typeface="Montserrat" pitchFamily="34" charset="-120"/>
              </a:rPr>
              <a:t>BECAUSE WE HAVE A HOPE THAT OTHERS NEED</a:t>
            </a:r>
            <a:endParaRPr lang="en-US" sz="5700" dirty="0"/>
          </a:p>
        </p:txBody>
      </p:sp>
      <p:sp>
        <p:nvSpPr>
          <p:cNvPr id="6" name="Text 4"/>
          <p:cNvSpPr/>
          <p:nvPr/>
        </p:nvSpPr>
        <p:spPr>
          <a:xfrm>
            <a:off x="1047650" y="6021789"/>
            <a:ext cx="8484026" cy="1032276"/>
          </a:xfrm>
          <a:prstGeom prst="rect">
            <a:avLst/>
          </a:prstGeom>
          <a:noFill/>
          <a:ln/>
        </p:spPr>
        <p:txBody>
          <a:bodyPr wrap="square" lIns="25400" tIns="25400" rIns="25400" bIns="25400" rtlCol="0" anchor="t">
            <a:normAutofit/>
          </a:bodyPr>
          <a:lstStyle/>
          <a:p>
            <a:pPr marL="0" indent="0" algn="l">
              <a:lnSpc>
                <a:spcPct val="105893"/>
              </a:lnSpc>
              <a:buNone/>
            </a:pPr>
            <a:r>
              <a:rPr lang="en-US" sz="2700" dirty="0">
                <a:solidFill>
                  <a:srgbClr val="FFFFFF">
                    <a:alpha val="88000"/>
                  </a:srgbClr>
                </a:solidFill>
                <a:latin typeface="Noto Sans Medium" pitchFamily="34" charset="0"/>
                <a:ea typeface="Noto Sans Medium" pitchFamily="34" charset="-122"/>
                <a:cs typeface="Noto Sans Medium" pitchFamily="34" charset="-120"/>
              </a:rPr>
              <a:t>Not more religion. Not cheap optimism. </a:t>
            </a:r>
            <a:r>
              <a:rPr lang="en-US" sz="2700" b="1" dirty="0">
                <a:solidFill>
                  <a:srgbClr val="6BC7BC"/>
                </a:solidFill>
                <a:latin typeface="Noto Sans Black" pitchFamily="34" charset="0"/>
                <a:ea typeface="Noto Sans Black" pitchFamily="34" charset="-122"/>
                <a:cs typeface="Noto Sans Black" pitchFamily="34" charset="-120"/>
              </a:rPr>
              <a:t>The answer is Jesus </a:t>
            </a:r>
            <a:r>
              <a:rPr lang="en-US" sz="2700" dirty="0">
                <a:solidFill>
                  <a:srgbClr val="FFFFFF">
                    <a:alpha val="88000"/>
                  </a:srgbClr>
                </a:solidFill>
                <a:latin typeface="Noto Sans Medium" pitchFamily="34" charset="0"/>
                <a:ea typeface="Noto Sans Medium" pitchFamily="34" charset="-122"/>
                <a:cs typeface="Noto Sans Medium" pitchFamily="34" charset="-120"/>
              </a:rPr>
              <a:t>— and the world needs Hope.</a:t>
            </a:r>
            <a:endParaRPr lang="en-US" sz="27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2557336"/>
            <a:ext cx="17811866" cy="582793"/>
          </a:xfrm>
          <a:prstGeom prst="rect">
            <a:avLst/>
          </a:prstGeom>
          <a:noFill/>
          <a:ln/>
        </p:spPr>
        <p:txBody>
          <a:bodyPr wrap="square" lIns="25400" tIns="25400" rIns="25400" bIns="25400" rtlCol="0" anchor="t">
            <a:normAutofit lnSpcReduction="10000"/>
          </a:bodyPr>
          <a:lstStyle/>
          <a:p>
            <a:pPr marL="0" indent="0" algn="l">
              <a:lnSpc>
                <a:spcPct val="90028"/>
              </a:lnSpc>
              <a:buNone/>
            </a:pPr>
            <a:r>
              <a:rPr lang="en-US" sz="3900" b="1" kern="0" spc="-39" dirty="0">
                <a:solidFill>
                  <a:srgbClr val="FFFFFF">
                    <a:alpha val="88000"/>
                  </a:srgbClr>
                </a:solidFill>
                <a:latin typeface="Montserrat" pitchFamily="34" charset="0"/>
                <a:ea typeface="Montserrat" pitchFamily="34" charset="-122"/>
                <a:cs typeface="Montserrat" pitchFamily="34" charset="-120"/>
              </a:rPr>
              <a:t>YOUR STORY DOES NOT END HERE.</a:t>
            </a:r>
            <a:endParaRPr lang="en-US" sz="3900" dirty="0"/>
          </a:p>
        </p:txBody>
      </p:sp>
      <p:sp>
        <p:nvSpPr>
          <p:cNvPr id="4" name="Text 2"/>
          <p:cNvSpPr/>
          <p:nvPr/>
        </p:nvSpPr>
        <p:spPr>
          <a:xfrm>
            <a:off x="1047650" y="3387664"/>
            <a:ext cx="17811866" cy="582793"/>
          </a:xfrm>
          <a:prstGeom prst="rect">
            <a:avLst/>
          </a:prstGeom>
          <a:noFill/>
          <a:ln/>
        </p:spPr>
        <p:txBody>
          <a:bodyPr wrap="square" lIns="25400" tIns="25400" rIns="25400" bIns="25400" rtlCol="0" anchor="t">
            <a:normAutofit lnSpcReduction="10000"/>
          </a:bodyPr>
          <a:lstStyle/>
          <a:p>
            <a:pPr marL="0" indent="0" algn="l">
              <a:lnSpc>
                <a:spcPct val="90028"/>
              </a:lnSpc>
              <a:buNone/>
            </a:pPr>
            <a:r>
              <a:rPr lang="en-US" sz="3900" b="1" kern="0" spc="-39" dirty="0">
                <a:solidFill>
                  <a:srgbClr val="FFFFFF">
                    <a:alpha val="88000"/>
                  </a:srgbClr>
                </a:solidFill>
                <a:latin typeface="Montserrat" pitchFamily="34" charset="0"/>
                <a:ea typeface="Montserrat" pitchFamily="34" charset="-122"/>
                <a:cs typeface="Montserrat" pitchFamily="34" charset="-120"/>
              </a:rPr>
              <a:t>YOUR MISTAKES DO NOT HAVE THE LAST WORD.</a:t>
            </a:r>
            <a:endParaRPr lang="en-US" sz="3900" dirty="0"/>
          </a:p>
        </p:txBody>
      </p:sp>
      <p:sp>
        <p:nvSpPr>
          <p:cNvPr id="5" name="Text 3"/>
          <p:cNvSpPr/>
          <p:nvPr/>
        </p:nvSpPr>
        <p:spPr>
          <a:xfrm>
            <a:off x="1047650" y="4217991"/>
            <a:ext cx="17811866" cy="582793"/>
          </a:xfrm>
          <a:prstGeom prst="rect">
            <a:avLst/>
          </a:prstGeom>
          <a:noFill/>
          <a:ln/>
        </p:spPr>
        <p:txBody>
          <a:bodyPr wrap="square" lIns="25400" tIns="25400" rIns="25400" bIns="25400" rtlCol="0" anchor="t">
            <a:normAutofit lnSpcReduction="10000"/>
          </a:bodyPr>
          <a:lstStyle/>
          <a:p>
            <a:pPr marL="0" indent="0" algn="l">
              <a:lnSpc>
                <a:spcPct val="90028"/>
              </a:lnSpc>
              <a:buNone/>
            </a:pPr>
            <a:r>
              <a:rPr lang="en-US" sz="3900" b="1" kern="0" spc="-39" dirty="0">
                <a:solidFill>
                  <a:srgbClr val="FFFFFF">
                    <a:alpha val="88000"/>
                  </a:srgbClr>
                </a:solidFill>
                <a:latin typeface="Montserrat" pitchFamily="34" charset="0"/>
                <a:ea typeface="Montserrat" pitchFamily="34" charset="-122"/>
                <a:cs typeface="Montserrat" pitchFamily="34" charset="-120"/>
              </a:rPr>
              <a:t>DEATH WILL NOT HAVE THE LAST WORD.</a:t>
            </a:r>
            <a:endParaRPr lang="en-US" sz="3900" dirty="0"/>
          </a:p>
        </p:txBody>
      </p:sp>
      <p:sp>
        <p:nvSpPr>
          <p:cNvPr id="6" name="Text 4"/>
          <p:cNvSpPr/>
          <p:nvPr/>
        </p:nvSpPr>
        <p:spPr>
          <a:xfrm>
            <a:off x="1047650" y="5143447"/>
            <a:ext cx="14318246" cy="2052831"/>
          </a:xfrm>
          <a:prstGeom prst="rect">
            <a:avLst/>
          </a:prstGeom>
          <a:noFill/>
          <a:ln/>
        </p:spPr>
        <p:txBody>
          <a:bodyPr wrap="square" lIns="25400" tIns="25400" rIns="25400" bIns="25400" rtlCol="0" anchor="t">
            <a:normAutofit/>
          </a:bodyPr>
          <a:lstStyle/>
          <a:p>
            <a:pPr marL="0" indent="0" algn="l">
              <a:lnSpc>
                <a:spcPct val="88731"/>
              </a:lnSpc>
              <a:buNone/>
            </a:pPr>
            <a:r>
              <a:rPr lang="en-US" sz="5400" b="1" kern="0" spc="-108"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GOD WILL </a:t>
            </a:r>
          </a:p>
          <a:p>
            <a:pPr marL="0" indent="0" algn="l">
              <a:lnSpc>
                <a:spcPct val="88731"/>
              </a:lnSpc>
              <a:buNone/>
            </a:pPr>
            <a:r>
              <a:rPr lang="en-US" sz="5400" b="1" kern="0" spc="-108"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HAVE THE LAST WORD.</a:t>
            </a:r>
            <a:endParaRPr lang="en-US" sz="5400" dirty="0"/>
          </a:p>
        </p:txBody>
      </p:sp>
      <p:sp>
        <p:nvSpPr>
          <p:cNvPr id="7" name="Text 5"/>
          <p:cNvSpPr/>
          <p:nvPr/>
        </p:nvSpPr>
        <p:spPr>
          <a:xfrm>
            <a:off x="1047650" y="7196279"/>
            <a:ext cx="17811866" cy="571381"/>
          </a:xfrm>
          <a:prstGeom prst="rect">
            <a:avLst/>
          </a:prstGeom>
          <a:noFill/>
          <a:ln/>
        </p:spPr>
        <p:txBody>
          <a:bodyPr wrap="square" lIns="25400" tIns="25400" rIns="25400" bIns="25400" rtlCol="0" anchor="t">
            <a:normAutofit/>
          </a:bodyPr>
          <a:lstStyle/>
          <a:p>
            <a:pPr marL="0" indent="0" algn="l">
              <a:lnSpc>
                <a:spcPct val="102242"/>
              </a:lnSpc>
              <a:buNone/>
            </a:pPr>
            <a:r>
              <a:rPr lang="en-US" sz="3000" i="1" dirty="0">
                <a:solidFill>
                  <a:srgbClr val="FFFFFF">
                    <a:alpha val="88000"/>
                  </a:srgbClr>
                </a:solidFill>
                <a:latin typeface="Noto Serif" pitchFamily="34" charset="0"/>
                <a:ea typeface="Noto Serif" pitchFamily="34" charset="-122"/>
                <a:cs typeface="Noto Serif" pitchFamily="34" charset="-120"/>
              </a:rPr>
              <a:t>"Behold, I am making all things new." · Revelation 21:5</a:t>
            </a:r>
            <a:endParaRPr lang="en-US" sz="3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07041A"/>
        </a:solidFill>
        <a:effectLst/>
      </p:bgPr>
    </p:bg>
    <p:spTree>
      <p:nvGrpSpPr>
        <p:cNvPr id="1" name=""/>
        <p:cNvGrpSpPr/>
        <p:nvPr/>
      </p:nvGrpSpPr>
      <p:grpSpPr>
        <a:xfrm>
          <a:off x="0" y="0"/>
          <a:ext cx="0" cy="0"/>
          <a:chOff x="0" y="0"/>
          <a:chExt cx="0" cy="0"/>
        </a:xfrm>
      </p:grpSpPr>
      <p:sp>
        <p:nvSpPr>
          <p:cNvPr id="2" name="Text 0"/>
          <p:cNvSpPr/>
          <p:nvPr/>
        </p:nvSpPr>
        <p:spPr>
          <a:xfrm>
            <a:off x="3395424" y="2956278"/>
            <a:ext cx="11496895" cy="371992"/>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A WORLD FULL OF NEWS — AND WE HAVE A DIFFERENT KIND</a:t>
            </a:r>
            <a:endParaRPr lang="en-US" sz="1950" dirty="0"/>
          </a:p>
        </p:txBody>
      </p:sp>
      <p:sp>
        <p:nvSpPr>
          <p:cNvPr id="3" name="Text 1"/>
          <p:cNvSpPr/>
          <p:nvPr/>
        </p:nvSpPr>
        <p:spPr>
          <a:xfrm>
            <a:off x="4411938" y="3709165"/>
            <a:ext cx="9464031" cy="1677844"/>
          </a:xfrm>
          <a:prstGeom prst="rect">
            <a:avLst/>
          </a:prstGeom>
          <a:noFill/>
          <a:ln/>
        </p:spPr>
        <p:txBody>
          <a:bodyPr wrap="square" lIns="25400" tIns="25400" rIns="25400" bIns="25400" rtlCol="0" anchor="t">
            <a:normAutofit fontScale="92500"/>
          </a:bodyPr>
          <a:lstStyle/>
          <a:p>
            <a:pPr marL="0" indent="0" algn="ctr">
              <a:lnSpc>
                <a:spcPct val="89258"/>
              </a:lnSpc>
              <a:buNone/>
            </a:pPr>
            <a:r>
              <a:rPr lang="en-US" sz="6000" b="1" kern="0" spc="-96" dirty="0">
                <a:solidFill>
                  <a:srgbClr val="FFFFFF"/>
                </a:solidFill>
                <a:latin typeface="Montserrat" pitchFamily="34" charset="0"/>
                <a:ea typeface="Montserrat" pitchFamily="34" charset="-122"/>
                <a:cs typeface="Montserrat" pitchFamily="34" charset="-120"/>
              </a:rPr>
              <a:t>THEY NEED YOU TO BE A </a:t>
            </a:r>
            <a:r>
              <a:rPr lang="en-US" sz="6000" b="1" kern="0" spc="-96"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WITNESS OF THIS HOPE</a:t>
            </a:r>
            <a:endParaRPr lang="en-US" sz="6000" dirty="0"/>
          </a:p>
        </p:txBody>
      </p:sp>
      <p:sp>
        <p:nvSpPr>
          <p:cNvPr id="4" name="Text 2"/>
          <p:cNvSpPr/>
          <p:nvPr/>
        </p:nvSpPr>
        <p:spPr>
          <a:xfrm>
            <a:off x="5042492" y="5545243"/>
            <a:ext cx="8202922" cy="1823312"/>
          </a:xfrm>
          <a:prstGeom prst="rect">
            <a:avLst/>
          </a:prstGeom>
          <a:noFill/>
          <a:ln/>
        </p:spPr>
        <p:txBody>
          <a:bodyPr wrap="square" lIns="25400" tIns="25400" rIns="25400" bIns="25400" rtlCol="0" anchor="t">
            <a:normAutofit/>
          </a:bodyPr>
          <a:lstStyle/>
          <a:p>
            <a:pPr marL="0" indent="0" algn="ctr">
              <a:lnSpc>
                <a:spcPct val="103702"/>
              </a:lnSpc>
              <a:buNone/>
            </a:pPr>
            <a:r>
              <a:rPr lang="en-US" sz="3300" i="1" dirty="0">
                <a:solidFill>
                  <a:srgbClr val="FFFFFF">
                    <a:alpha val="90000"/>
                  </a:srgbClr>
                </a:solidFill>
                <a:latin typeface="Noto Serif" pitchFamily="34" charset="0"/>
                <a:ea typeface="Noto Serif" pitchFamily="34" charset="-122"/>
                <a:cs typeface="Noto Serif" pitchFamily="34" charset="-120"/>
              </a:rPr>
              <a:t>"He found me when I was broken, and He made me new. I used to live in the dark, but now I can see."</a:t>
            </a:r>
            <a:endParaRPr lang="en-US" sz="33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07041A"/>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89AB996-F9BF-66BA-D1B0-D9A3C53569B7}"/>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650" y="3270932"/>
            <a:ext cx="17811866" cy="392860"/>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02</a:t>
            </a:r>
            <a:endParaRPr lang="en-US" sz="2250" dirty="0"/>
          </a:p>
        </p:txBody>
      </p:sp>
      <p:sp>
        <p:nvSpPr>
          <p:cNvPr id="4" name="Shape 2"/>
          <p:cNvSpPr/>
          <p:nvPr/>
        </p:nvSpPr>
        <p:spPr>
          <a:xfrm>
            <a:off x="1047650" y="3720903"/>
            <a:ext cx="914289" cy="57062"/>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650" y="4158810"/>
            <a:ext cx="10216163" cy="1558220"/>
          </a:xfrm>
          <a:prstGeom prst="rect">
            <a:avLst/>
          </a:prstGeom>
          <a:noFill/>
          <a:ln/>
        </p:spPr>
        <p:txBody>
          <a:bodyPr wrap="square" lIns="25400" tIns="25400" rIns="25400" bIns="25400" rtlCol="0" anchor="t">
            <a:normAutofit lnSpcReduction="10000"/>
          </a:bodyPr>
          <a:lstStyle/>
          <a:p>
            <a:pPr marL="0" indent="0" algn="l">
              <a:lnSpc>
                <a:spcPct val="86723"/>
              </a:lnSpc>
              <a:buNone/>
            </a:pPr>
            <a:r>
              <a:rPr lang="en-US" sz="5700" b="1" kern="0" spc="-114" dirty="0">
                <a:solidFill>
                  <a:srgbClr val="FFFFFF"/>
                </a:solidFill>
                <a:latin typeface="Montserrat" pitchFamily="34" charset="0"/>
                <a:ea typeface="Montserrat" pitchFamily="34" charset="-122"/>
                <a:cs typeface="Montserrat" pitchFamily="34" charset="-120"/>
              </a:rPr>
              <a:t>BECAUSE LOVE DOES NOT STAY SILENT</a:t>
            </a:r>
            <a:endParaRPr lang="en-US" sz="5700" dirty="0"/>
          </a:p>
        </p:txBody>
      </p:sp>
      <p:sp>
        <p:nvSpPr>
          <p:cNvPr id="6" name="Text 4"/>
          <p:cNvSpPr/>
          <p:nvPr/>
        </p:nvSpPr>
        <p:spPr>
          <a:xfrm>
            <a:off x="1047649" y="6021788"/>
            <a:ext cx="9885393" cy="1412681"/>
          </a:xfrm>
          <a:prstGeom prst="rect">
            <a:avLst/>
          </a:prstGeom>
          <a:noFill/>
          <a:ln/>
        </p:spPr>
        <p:txBody>
          <a:bodyPr wrap="square" lIns="25400" tIns="25400" rIns="25400" bIns="25400" rtlCol="0" anchor="t">
            <a:normAutofit/>
          </a:bodyPr>
          <a:lstStyle/>
          <a:p>
            <a:pPr marL="0" indent="0" algn="l">
              <a:lnSpc>
                <a:spcPct val="105893"/>
              </a:lnSpc>
              <a:buNone/>
            </a:pPr>
            <a:r>
              <a:rPr lang="en-US" sz="3200" dirty="0">
                <a:solidFill>
                  <a:srgbClr val="FFFFFF">
                    <a:alpha val="88000"/>
                  </a:srgbClr>
                </a:solidFill>
                <a:latin typeface="Noto Sans Medium" pitchFamily="34" charset="0"/>
                <a:ea typeface="Noto Sans Medium" pitchFamily="34" charset="-122"/>
                <a:cs typeface="Noto Sans Medium" pitchFamily="34" charset="-120"/>
              </a:rPr>
              <a:t>Evangelizing is not primarily about speaking. It is about loving. </a:t>
            </a:r>
            <a:r>
              <a:rPr lang="en-US" sz="3200" b="1" dirty="0">
                <a:solidFill>
                  <a:srgbClr val="6BC7BC"/>
                </a:solidFill>
                <a:latin typeface="Noto Sans Black" pitchFamily="34" charset="0"/>
                <a:ea typeface="Noto Sans Black" pitchFamily="34" charset="-122"/>
                <a:cs typeface="Noto Sans Black" pitchFamily="34" charset="-120"/>
              </a:rPr>
              <a:t>We speak because we love.</a:t>
            </a:r>
            <a:endParaRPr 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06" cy="10286897"/>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6010148" y="2590106"/>
            <a:ext cx="6267447" cy="371992"/>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WHY WE CANNOT KEEP IT INSIDE</a:t>
            </a:r>
            <a:endParaRPr lang="en-US" sz="1950" dirty="0"/>
          </a:p>
        </p:txBody>
      </p:sp>
      <p:sp>
        <p:nvSpPr>
          <p:cNvPr id="4" name="Text 2"/>
          <p:cNvSpPr/>
          <p:nvPr/>
        </p:nvSpPr>
        <p:spPr>
          <a:xfrm>
            <a:off x="3379304" y="3868448"/>
            <a:ext cx="11995137" cy="1683756"/>
          </a:xfrm>
          <a:prstGeom prst="rect">
            <a:avLst/>
          </a:prstGeom>
          <a:noFill/>
          <a:ln/>
        </p:spPr>
        <p:txBody>
          <a:bodyPr wrap="square" lIns="25400" tIns="25400" rIns="25400" bIns="25400" rtlCol="0" anchor="t">
            <a:normAutofit/>
          </a:bodyPr>
          <a:lstStyle/>
          <a:p>
            <a:pPr marL="0" indent="0" algn="ctr">
              <a:lnSpc>
                <a:spcPct val="99838"/>
              </a:lnSpc>
              <a:buNone/>
            </a:pPr>
            <a:r>
              <a:rPr lang="en-US" sz="5400" i="1" kern="0" spc="-48" dirty="0">
                <a:solidFill>
                  <a:srgbClr val="FFFFFF"/>
                </a:solidFill>
                <a:latin typeface="Noto Serif" pitchFamily="34" charset="0"/>
                <a:ea typeface="Noto Serif" pitchFamily="34" charset="-122"/>
                <a:cs typeface="Noto Serif" pitchFamily="34" charset="-120"/>
              </a:rPr>
              <a:t>"For </a:t>
            </a:r>
            <a:r>
              <a:rPr lang="en-US" sz="5400" i="1" kern="0" spc="-48"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Christ's love compels us. </a:t>
            </a:r>
            <a:r>
              <a:rPr lang="en-US" sz="5400" i="1" kern="0" spc="-48" dirty="0">
                <a:solidFill>
                  <a:srgbClr val="FFFFFF"/>
                </a:solidFill>
                <a:latin typeface="Noto Serif" pitchFamily="34" charset="0"/>
                <a:ea typeface="Noto Serif" pitchFamily="34" charset="-122"/>
                <a:cs typeface="Noto Serif" pitchFamily="34" charset="-120"/>
              </a:rPr>
              <a:t>"</a:t>
            </a:r>
            <a:endParaRPr lang="en-US" sz="5400" dirty="0"/>
          </a:p>
        </p:txBody>
      </p:sp>
      <p:sp>
        <p:nvSpPr>
          <p:cNvPr id="5" name="Text 3"/>
          <p:cNvSpPr/>
          <p:nvPr/>
        </p:nvSpPr>
        <p:spPr>
          <a:xfrm>
            <a:off x="7504232" y="5211515"/>
            <a:ext cx="3279536" cy="340689"/>
          </a:xfrm>
          <a:prstGeom prst="rect">
            <a:avLst/>
          </a:prstGeom>
          <a:noFill/>
          <a:ln/>
        </p:spPr>
        <p:txBody>
          <a:bodyPr wrap="square" lIns="25400" tIns="25400" rIns="25400" bIns="25400" rtlCol="0" anchor="t">
            <a:normAutofit lnSpcReduction="10000"/>
          </a:bodyPr>
          <a:lstStyle/>
          <a:p>
            <a:pPr marL="0" indent="0" algn="ctr">
              <a:buNone/>
            </a:pPr>
            <a:r>
              <a:rPr lang="en-US" sz="2000" b="1" kern="0" spc="108" dirty="0">
                <a:solidFill>
                  <a:srgbClr val="6BC7BC"/>
                </a:solidFill>
                <a:latin typeface="Noto Sans Black" pitchFamily="34" charset="0"/>
                <a:ea typeface="Noto Sans Black" pitchFamily="34" charset="-122"/>
                <a:cs typeface="Noto Sans Black" pitchFamily="34" charset="-120"/>
              </a:rPr>
              <a:t>2 CORINTHIANS 5:14</a:t>
            </a:r>
            <a:endParaRPr lang="en-US" sz="2000" dirty="0"/>
          </a:p>
        </p:txBody>
      </p:sp>
      <p:sp>
        <p:nvSpPr>
          <p:cNvPr id="6" name="Text 4"/>
          <p:cNvSpPr/>
          <p:nvPr/>
        </p:nvSpPr>
        <p:spPr>
          <a:xfrm>
            <a:off x="5590596" y="6205527"/>
            <a:ext cx="7106714" cy="1529363"/>
          </a:xfrm>
          <a:prstGeom prst="rect">
            <a:avLst/>
          </a:prstGeom>
          <a:noFill/>
          <a:ln/>
        </p:spPr>
        <p:txBody>
          <a:bodyPr wrap="square" lIns="25400" tIns="25400" rIns="25400" bIns="25400" rtlCol="0" anchor="t">
            <a:normAutofit/>
          </a:bodyPr>
          <a:lstStyle/>
          <a:p>
            <a:pPr marL="0" indent="0" algn="ctr">
              <a:lnSpc>
                <a:spcPct val="105893"/>
              </a:lnSpc>
              <a:buNone/>
            </a:pPr>
            <a:r>
              <a:rPr lang="en-US" sz="2700" i="1" dirty="0">
                <a:solidFill>
                  <a:srgbClr val="FFFFFF">
                    <a:alpha val="82000"/>
                  </a:srgbClr>
                </a:solidFill>
                <a:latin typeface="Noto Serif" pitchFamily="34" charset="0"/>
                <a:ea typeface="Noto Serif" pitchFamily="34" charset="-122"/>
                <a:cs typeface="Noto Serif" pitchFamily="34" charset="-120"/>
              </a:rPr>
              <a:t>"Woe to me if I do not preach the gospel — I am compelled to do it." · 1 Corinthians 9:16</a:t>
            </a:r>
            <a:endParaRPr lang="en-US" sz="27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TotalTime>
  <Words>2695</Words>
  <Application>Microsoft Macintosh PowerPoint</Application>
  <PresentationFormat>Custom</PresentationFormat>
  <Paragraphs>84</Paragraphs>
  <Slides>14</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Georgia</vt:lpstr>
      <vt:lpstr>Montserrat</vt:lpstr>
      <vt:lpstr>Noto Sans Black</vt:lpstr>
      <vt:lpstr>Noto Sans Medium</vt:lpstr>
      <vt:lpstr>Noto Serif</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15</cp:revision>
  <dcterms:created xsi:type="dcterms:W3CDTF">2026-08-24T14:02:32Z</dcterms:created>
  <dcterms:modified xsi:type="dcterms:W3CDTF">2026-08-24T14:26:14Z</dcterms:modified>
</cp:coreProperties>
</file>